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0C_9EE621CA.xml" ContentType="application/vnd.ms-powerpoint.comment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Lst>
  <p:notesMasterIdLst>
    <p:notesMasterId r:id="rId31"/>
  </p:notesMasterIdLst>
  <p:sldIdLst>
    <p:sldId id="261" r:id="rId6"/>
    <p:sldId id="1021" r:id="rId7"/>
    <p:sldId id="262" r:id="rId8"/>
    <p:sldId id="263" r:id="rId9"/>
    <p:sldId id="285" r:id="rId10"/>
    <p:sldId id="265" r:id="rId11"/>
    <p:sldId id="266" r:id="rId12"/>
    <p:sldId id="268" r:id="rId13"/>
    <p:sldId id="269" r:id="rId14"/>
    <p:sldId id="290" r:id="rId15"/>
    <p:sldId id="271" r:id="rId16"/>
    <p:sldId id="272" r:id="rId17"/>
    <p:sldId id="273" r:id="rId18"/>
    <p:sldId id="283" r:id="rId19"/>
    <p:sldId id="275" r:id="rId20"/>
    <p:sldId id="276" r:id="rId21"/>
    <p:sldId id="277" r:id="rId22"/>
    <p:sldId id="278" r:id="rId23"/>
    <p:sldId id="279" r:id="rId24"/>
    <p:sldId id="280" r:id="rId25"/>
    <p:sldId id="292" r:id="rId26"/>
    <p:sldId id="282" r:id="rId27"/>
    <p:sldId id="295" r:id="rId28"/>
    <p:sldId id="1014" r:id="rId29"/>
    <p:sldId id="1022"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06CB46-2AA0-624C-2C44-8EFF92AEF09C}" name="Faith Martin" initials="FM" userId="S::fmartin@nu.edu::bd92fb96-7bcb-4e97-bcba-758276f4e3b1" providerId="AD"/>
  <p188:author id="{30A45A81-EE7F-D81C-07AA-1F6CF51D06F1}" name="Pearl Hoeglund" initials="PH" userId="S::phoeglund@nu.edu::780a957c-623d-414a-aed6-3c52413935db" providerId="AD"/>
  <p188:author id="{0BF3E487-0217-DB16-DCF7-402ED4E7B431}" name="LaShonda Williams" initials="LW" userId="S::lwilliams6@nu.edu::ea60a983-4fbc-4bb2-95de-a8abed4f9c3a" providerId="AD"/>
  <p188:author id="{36446AD4-9634-011C-C52B-4EBDDD4D02FD}" name="Jack Alotto" initials="JA" userId="S::jalotto@nu.edu::aeccee4a-96c5-4eda-9b73-e60c39b9ca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36C5"/>
    <a:srgbClr val="F4A261"/>
    <a:srgbClr val="FEC51D"/>
    <a:srgbClr val="015A98"/>
    <a:srgbClr val="65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77007-4F6A-B65E-30EC-C1773A05F7FC}" v="40" dt="2023-03-17T21:25:19.241"/>
    <p1510:client id="{0B1B9765-7B47-CCD5-BACD-C0E1913F93B0}" v="39" dt="2023-03-16T18:31:33.536"/>
    <p1510:client id="{51FD22C5-BDC0-A901-8C40-800DC6A558B4}" v="1" dt="2023-03-17T21:37:56.982"/>
    <p1510:client id="{65B468D4-BE19-0111-5605-2C01DC06AFFB}" v="3" dt="2023-03-18T00:29:24.180"/>
    <p1510:client id="{66E8D498-E55C-4A60-A73D-AFC0F14D7CD2}" v="382" dt="2023-03-17T15:18:45.320"/>
    <p1510:client id="{96C8FD40-B00F-491C-8F6E-55DD5B3D4767}" v="1" dt="2023-03-16T18:34:45.892"/>
    <p1510:client id="{A144A568-4CC6-32B0-DF18-4F029E507A5A}" v="29" dt="2023-03-17T16:18:32.245"/>
    <p1510:client id="{ED80A899-A828-4976-98E0-733BE427B913}" v="1" dt="2023-03-16T18:34:03.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0C_9EE621CA.xml><?xml version="1.0" encoding="utf-8"?>
<p188:cmLst xmlns:a="http://schemas.openxmlformats.org/drawingml/2006/main" xmlns:r="http://schemas.openxmlformats.org/officeDocument/2006/relationships" xmlns:p188="http://schemas.microsoft.com/office/powerpoint/2018/8/main">
  <p188:cm id="{51817382-474C-4684-A1D1-8AE24D65A7B8}" authorId="{30A45A81-EE7F-D81C-07AA-1F6CF51D06F1}" created="2023-03-15T22:13:19.280">
    <ac:deMkLst xmlns:ac="http://schemas.microsoft.com/office/drawing/2013/main/command">
      <pc:docMk xmlns:pc="http://schemas.microsoft.com/office/powerpoint/2013/main/command"/>
      <pc:sldMk xmlns:pc="http://schemas.microsoft.com/office/powerpoint/2013/main/command" cId="2665882058" sldId="268"/>
      <ac:spMk id="3" creationId="{18C4EABF-EE19-5125-9A9E-2E3A951183C9}"/>
    </ac:deMkLst>
    <p188:replyLst>
      <p188:reply id="{58A3AEB6-562E-4D70-91E4-F1F349EB2A67}" authorId="{36446AD4-9634-011C-C52B-4EBDDD4D02FD}" created="2023-03-16T02:16:36.820">
        <p188:txBody>
          <a:bodyPr/>
          <a:lstStyle/>
          <a:p>
            <a:r>
              <a:rPr lang="en-US"/>
              <a:t>[@Pearl Hoeglund] [@LaShonda Williams] it's a quote by Godfrey Reggio. Added to the slide</a:t>
            </a:r>
          </a:p>
        </p188:txBody>
      </p188:reply>
      <p188:reply id="{90678F41-2011-4DE9-9343-B0FC9C854974}" authorId="{0BF3E487-0217-DB16-DCF7-402ED4E7B431}" created="2023-03-16T18:34:03.365">
        <p188:txBody>
          <a:bodyPr/>
          <a:lstStyle/>
          <a:p>
            <a:r>
              <a:rPr lang="en-US"/>
              <a:t>Thanks for adding the name for the quote</a:t>
            </a:r>
          </a:p>
        </p188:txBody>
      </p188:reply>
    </p188:replyLst>
    <p188:txBody>
      <a:bodyPr/>
      <a:lstStyle/>
      <a:p>
        <a:r>
          <a:rPr lang="en-US"/>
          <a:t>[@Jack Alotto] [@LaShonda Williams] is this from the textbook? If so, would you please add the source of the quote? Thanks!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DDF15-0A96-43CB-BE9A-29B595C1CE4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A24AB2D-BFFB-4273-9A9A-D7785282F563}">
      <dgm:prSet custT="1"/>
      <dgm:spPr>
        <a:noFill/>
        <a:ln>
          <a:noFill/>
        </a:ln>
      </dgm:spPr>
      <dgm:t>
        <a:bodyPr/>
        <a:lstStyle/>
        <a:p>
          <a:r>
            <a:rPr lang="en-US" sz="1800" b="1" i="0">
              <a:solidFill>
                <a:srgbClr val="5736C5"/>
              </a:solidFill>
            </a:rPr>
            <a:t>Knowledge​</a:t>
          </a:r>
          <a:endParaRPr lang="en-US" sz="1800" b="1">
            <a:solidFill>
              <a:srgbClr val="5736C5"/>
            </a:solidFill>
          </a:endParaRPr>
        </a:p>
      </dgm:t>
    </dgm:pt>
    <dgm:pt modelId="{E8C30A93-7ED3-4933-999E-4F5B0A2F38B9}" type="parTrans" cxnId="{4A0CE9C0-9695-4D85-810F-D8DC8D7F91CE}">
      <dgm:prSet/>
      <dgm:spPr/>
      <dgm:t>
        <a:bodyPr/>
        <a:lstStyle/>
        <a:p>
          <a:endParaRPr lang="en-US" sz="3200"/>
        </a:p>
      </dgm:t>
    </dgm:pt>
    <dgm:pt modelId="{4C14DC15-09F3-40BF-868E-62DD581C11BB}" type="sibTrans" cxnId="{4A0CE9C0-9695-4D85-810F-D8DC8D7F91CE}">
      <dgm:prSet/>
      <dgm:spPr/>
      <dgm:t>
        <a:bodyPr/>
        <a:lstStyle/>
        <a:p>
          <a:endParaRPr lang="en-US" sz="3200"/>
        </a:p>
      </dgm:t>
    </dgm:pt>
    <dgm:pt modelId="{77F4D2BF-6A39-4B73-BF58-5645256A2D70}">
      <dgm:prSet custT="1"/>
      <dgm:spPr>
        <a:noFill/>
        <a:ln>
          <a:noFill/>
        </a:ln>
      </dgm:spPr>
      <dgm:t>
        <a:bodyPr/>
        <a:lstStyle/>
        <a:p>
          <a:r>
            <a:rPr lang="en-US" sz="1800" b="1" i="0">
              <a:solidFill>
                <a:srgbClr val="5736C5"/>
              </a:solidFill>
            </a:rPr>
            <a:t>Positioning​</a:t>
          </a:r>
          <a:endParaRPr lang="en-US" sz="1800" b="1">
            <a:solidFill>
              <a:srgbClr val="5736C5"/>
            </a:solidFill>
          </a:endParaRPr>
        </a:p>
      </dgm:t>
    </dgm:pt>
    <dgm:pt modelId="{4C2A763C-D92B-4F0C-B323-FA55BCE0DD66}" type="parTrans" cxnId="{9A287F13-06BF-461D-A654-25543A15232C}">
      <dgm:prSet/>
      <dgm:spPr/>
      <dgm:t>
        <a:bodyPr/>
        <a:lstStyle/>
        <a:p>
          <a:endParaRPr lang="en-US" sz="3200"/>
        </a:p>
      </dgm:t>
    </dgm:pt>
    <dgm:pt modelId="{6A1CA345-4C6A-4424-A432-C79763E1BC44}" type="sibTrans" cxnId="{9A287F13-06BF-461D-A654-25543A15232C}">
      <dgm:prSet/>
      <dgm:spPr/>
      <dgm:t>
        <a:bodyPr/>
        <a:lstStyle/>
        <a:p>
          <a:endParaRPr lang="en-US" sz="3200"/>
        </a:p>
      </dgm:t>
    </dgm:pt>
    <dgm:pt modelId="{3E3ED9D8-4222-4019-AC89-6EB7D1F45443}">
      <dgm:prSet custT="1"/>
      <dgm:spPr>
        <a:noFill/>
        <a:ln>
          <a:noFill/>
        </a:ln>
      </dgm:spPr>
      <dgm:t>
        <a:bodyPr/>
        <a:lstStyle/>
        <a:p>
          <a:r>
            <a:rPr lang="en-US" sz="1800" b="1" i="0">
              <a:solidFill>
                <a:srgbClr val="5736C5"/>
              </a:solidFill>
            </a:rPr>
            <a:t>Demographics​</a:t>
          </a:r>
          <a:endParaRPr lang="en-US" sz="1800" b="1">
            <a:solidFill>
              <a:srgbClr val="5736C5"/>
            </a:solidFill>
          </a:endParaRPr>
        </a:p>
      </dgm:t>
    </dgm:pt>
    <dgm:pt modelId="{E0E4B7EC-5B23-4DAA-8BB8-E85DEE88D4EB}" type="parTrans" cxnId="{B9FBB0A0-2135-493F-99CC-AB452F04CD44}">
      <dgm:prSet/>
      <dgm:spPr/>
      <dgm:t>
        <a:bodyPr/>
        <a:lstStyle/>
        <a:p>
          <a:endParaRPr lang="en-US" sz="3200"/>
        </a:p>
      </dgm:t>
    </dgm:pt>
    <dgm:pt modelId="{8192578C-D7AE-4053-97AA-B08C1F8EE562}" type="sibTrans" cxnId="{B9FBB0A0-2135-493F-99CC-AB452F04CD44}">
      <dgm:prSet/>
      <dgm:spPr/>
      <dgm:t>
        <a:bodyPr/>
        <a:lstStyle/>
        <a:p>
          <a:endParaRPr lang="en-US" sz="3200"/>
        </a:p>
      </dgm:t>
    </dgm:pt>
    <dgm:pt modelId="{58564E29-DFE3-44B6-9C25-E25ED9AE40C2}">
      <dgm:prSet custT="1"/>
      <dgm:spPr>
        <a:noFill/>
        <a:ln>
          <a:noFill/>
        </a:ln>
      </dgm:spPr>
      <dgm:t>
        <a:bodyPr/>
        <a:lstStyle/>
        <a:p>
          <a:r>
            <a:rPr lang="en-US" sz="1800" b="1" i="0">
              <a:solidFill>
                <a:srgbClr val="5736C5"/>
              </a:solidFill>
            </a:rPr>
            <a:t>Technology​</a:t>
          </a:r>
          <a:endParaRPr lang="en-US" sz="1800" b="1">
            <a:solidFill>
              <a:srgbClr val="5736C5"/>
            </a:solidFill>
          </a:endParaRPr>
        </a:p>
      </dgm:t>
    </dgm:pt>
    <dgm:pt modelId="{3AEA4268-3E6A-4C5C-A69A-EFEB03E0746E}" type="parTrans" cxnId="{8136DE8C-9F1D-4195-B212-C75C9FE03BC9}">
      <dgm:prSet/>
      <dgm:spPr/>
      <dgm:t>
        <a:bodyPr/>
        <a:lstStyle/>
        <a:p>
          <a:endParaRPr lang="en-US" sz="3200"/>
        </a:p>
      </dgm:t>
    </dgm:pt>
    <dgm:pt modelId="{F79BF553-FC3E-4B6C-8D7A-49D10DCCD96D}" type="sibTrans" cxnId="{8136DE8C-9F1D-4195-B212-C75C9FE03BC9}">
      <dgm:prSet/>
      <dgm:spPr/>
      <dgm:t>
        <a:bodyPr/>
        <a:lstStyle/>
        <a:p>
          <a:endParaRPr lang="en-US" sz="3200"/>
        </a:p>
      </dgm:t>
    </dgm:pt>
    <dgm:pt modelId="{C2F78357-AD96-4662-BD39-650E5D398C58}">
      <dgm:prSet custT="1"/>
      <dgm:spPr>
        <a:noFill/>
        <a:ln>
          <a:noFill/>
        </a:ln>
      </dgm:spPr>
      <dgm:t>
        <a:bodyPr/>
        <a:lstStyle/>
        <a:p>
          <a:r>
            <a:rPr lang="en-US" sz="1800" b="1" i="0">
              <a:solidFill>
                <a:srgbClr val="5736C5"/>
              </a:solidFill>
            </a:rPr>
            <a:t>Analytics​</a:t>
          </a:r>
          <a:endParaRPr lang="en-US" sz="1800" b="1">
            <a:solidFill>
              <a:srgbClr val="5736C5"/>
            </a:solidFill>
          </a:endParaRPr>
        </a:p>
      </dgm:t>
    </dgm:pt>
    <dgm:pt modelId="{EC8C234C-E2FE-4D43-AFDA-FF4A4830DD15}" type="parTrans" cxnId="{FFC4E3ED-1B9B-4AB0-A85E-10A99AE34CEE}">
      <dgm:prSet/>
      <dgm:spPr/>
      <dgm:t>
        <a:bodyPr/>
        <a:lstStyle/>
        <a:p>
          <a:endParaRPr lang="en-US" sz="3200"/>
        </a:p>
      </dgm:t>
    </dgm:pt>
    <dgm:pt modelId="{15F8B829-5209-4B2E-9B35-EBDE1EC39544}" type="sibTrans" cxnId="{FFC4E3ED-1B9B-4AB0-A85E-10A99AE34CEE}">
      <dgm:prSet/>
      <dgm:spPr/>
      <dgm:t>
        <a:bodyPr/>
        <a:lstStyle/>
        <a:p>
          <a:endParaRPr lang="en-US" sz="3200"/>
        </a:p>
      </dgm:t>
    </dgm:pt>
    <dgm:pt modelId="{CB7FF935-5069-4257-B690-A083583A7CA3}">
      <dgm:prSet custT="1"/>
      <dgm:spPr>
        <a:noFill/>
        <a:ln>
          <a:noFill/>
        </a:ln>
      </dgm:spPr>
      <dgm:t>
        <a:bodyPr/>
        <a:lstStyle/>
        <a:p>
          <a:r>
            <a:rPr lang="en-US" sz="1800" b="1" i="0">
              <a:solidFill>
                <a:srgbClr val="5736C5"/>
              </a:solidFill>
            </a:rPr>
            <a:t>Motivation</a:t>
          </a:r>
          <a:endParaRPr lang="en-US" sz="1800" b="1">
            <a:solidFill>
              <a:srgbClr val="5736C5"/>
            </a:solidFill>
          </a:endParaRPr>
        </a:p>
      </dgm:t>
    </dgm:pt>
    <dgm:pt modelId="{94E57FC1-A73B-4446-B663-874959F4F8E8}" type="parTrans" cxnId="{4C0A5438-E72E-46F6-930C-5DC2096E3CC1}">
      <dgm:prSet/>
      <dgm:spPr/>
      <dgm:t>
        <a:bodyPr/>
        <a:lstStyle/>
        <a:p>
          <a:endParaRPr lang="en-US" sz="3200"/>
        </a:p>
      </dgm:t>
    </dgm:pt>
    <dgm:pt modelId="{1978E70F-1C8D-4524-AD7E-6FDE7872B791}" type="sibTrans" cxnId="{4C0A5438-E72E-46F6-930C-5DC2096E3CC1}">
      <dgm:prSet/>
      <dgm:spPr/>
      <dgm:t>
        <a:bodyPr/>
        <a:lstStyle/>
        <a:p>
          <a:endParaRPr lang="en-US" sz="3200"/>
        </a:p>
      </dgm:t>
    </dgm:pt>
    <dgm:pt modelId="{227725E6-20B3-4498-BA08-690888F208BC}" type="pres">
      <dgm:prSet presAssocID="{B20DDF15-0A96-43CB-BE9A-29B595C1CE41}" presName="diagram" presStyleCnt="0">
        <dgm:presLayoutVars>
          <dgm:chPref val="1"/>
          <dgm:dir/>
          <dgm:animOne val="branch"/>
          <dgm:animLvl val="lvl"/>
          <dgm:resizeHandles/>
        </dgm:presLayoutVars>
      </dgm:prSet>
      <dgm:spPr/>
    </dgm:pt>
    <dgm:pt modelId="{84E9B3C9-1AFD-4CBF-B71F-DD36E0A740A5}" type="pres">
      <dgm:prSet presAssocID="{0A24AB2D-BFFB-4273-9A9A-D7785282F563}" presName="root" presStyleCnt="0"/>
      <dgm:spPr/>
    </dgm:pt>
    <dgm:pt modelId="{D4530BCD-88B1-4466-9A4F-4F512313F805}" type="pres">
      <dgm:prSet presAssocID="{0A24AB2D-BFFB-4273-9A9A-D7785282F563}" presName="rootComposite" presStyleCnt="0"/>
      <dgm:spPr/>
    </dgm:pt>
    <dgm:pt modelId="{3B3356FC-615A-415C-8002-C89A5F4EE27A}" type="pres">
      <dgm:prSet presAssocID="{0A24AB2D-BFFB-4273-9A9A-D7785282F563}" presName="rootText" presStyleLbl="node1" presStyleIdx="0" presStyleCnt="6" custScaleX="157079"/>
      <dgm:spPr/>
    </dgm:pt>
    <dgm:pt modelId="{72C9F2F8-E285-4EFA-810B-0D531C6D121E}" type="pres">
      <dgm:prSet presAssocID="{0A24AB2D-BFFB-4273-9A9A-D7785282F563}" presName="rootConnector" presStyleLbl="node1" presStyleIdx="0" presStyleCnt="6"/>
      <dgm:spPr/>
    </dgm:pt>
    <dgm:pt modelId="{E48DF5B3-6907-4497-9324-F23F98DE552C}" type="pres">
      <dgm:prSet presAssocID="{0A24AB2D-BFFB-4273-9A9A-D7785282F563}" presName="childShape" presStyleCnt="0"/>
      <dgm:spPr/>
    </dgm:pt>
    <dgm:pt modelId="{AF7D39B0-899A-4BB8-888C-91FC55544786}" type="pres">
      <dgm:prSet presAssocID="{77F4D2BF-6A39-4B73-BF58-5645256A2D70}" presName="root" presStyleCnt="0"/>
      <dgm:spPr/>
    </dgm:pt>
    <dgm:pt modelId="{00EDD318-0A4C-48D3-AEF5-61B966779C30}" type="pres">
      <dgm:prSet presAssocID="{77F4D2BF-6A39-4B73-BF58-5645256A2D70}" presName="rootComposite" presStyleCnt="0"/>
      <dgm:spPr/>
    </dgm:pt>
    <dgm:pt modelId="{97847E7A-B569-4508-937A-FDD0911B986D}" type="pres">
      <dgm:prSet presAssocID="{77F4D2BF-6A39-4B73-BF58-5645256A2D70}" presName="rootText" presStyleLbl="node1" presStyleIdx="1" presStyleCnt="6" custScaleX="157079"/>
      <dgm:spPr/>
    </dgm:pt>
    <dgm:pt modelId="{C93EA77A-13D5-45B6-8BE8-AE0361398DDE}" type="pres">
      <dgm:prSet presAssocID="{77F4D2BF-6A39-4B73-BF58-5645256A2D70}" presName="rootConnector" presStyleLbl="node1" presStyleIdx="1" presStyleCnt="6"/>
      <dgm:spPr/>
    </dgm:pt>
    <dgm:pt modelId="{DB210003-1E13-4B5A-B6C1-8AF2C8755027}" type="pres">
      <dgm:prSet presAssocID="{77F4D2BF-6A39-4B73-BF58-5645256A2D70}" presName="childShape" presStyleCnt="0"/>
      <dgm:spPr/>
    </dgm:pt>
    <dgm:pt modelId="{F7594F40-D4E1-47DD-A605-2BFDE7E9D3A6}" type="pres">
      <dgm:prSet presAssocID="{3E3ED9D8-4222-4019-AC89-6EB7D1F45443}" presName="root" presStyleCnt="0"/>
      <dgm:spPr/>
    </dgm:pt>
    <dgm:pt modelId="{F94F4DB7-0BCF-4343-B8BF-B1F75EE67797}" type="pres">
      <dgm:prSet presAssocID="{3E3ED9D8-4222-4019-AC89-6EB7D1F45443}" presName="rootComposite" presStyleCnt="0"/>
      <dgm:spPr/>
    </dgm:pt>
    <dgm:pt modelId="{BBA08B9B-607D-4915-9E11-72028D415162}" type="pres">
      <dgm:prSet presAssocID="{3E3ED9D8-4222-4019-AC89-6EB7D1F45443}" presName="rootText" presStyleLbl="node1" presStyleIdx="2" presStyleCnt="6" custScaleX="192639"/>
      <dgm:spPr/>
    </dgm:pt>
    <dgm:pt modelId="{ABA1B7D9-C15C-41F5-8E12-198589F6E966}" type="pres">
      <dgm:prSet presAssocID="{3E3ED9D8-4222-4019-AC89-6EB7D1F45443}" presName="rootConnector" presStyleLbl="node1" presStyleIdx="2" presStyleCnt="6"/>
      <dgm:spPr/>
    </dgm:pt>
    <dgm:pt modelId="{107E5FF7-69D5-4636-9A14-FCE73C833049}" type="pres">
      <dgm:prSet presAssocID="{3E3ED9D8-4222-4019-AC89-6EB7D1F45443}" presName="childShape" presStyleCnt="0"/>
      <dgm:spPr/>
    </dgm:pt>
    <dgm:pt modelId="{CD2B7AB0-F8D4-4F99-910D-2860AB12F535}" type="pres">
      <dgm:prSet presAssocID="{58564E29-DFE3-44B6-9C25-E25ED9AE40C2}" presName="root" presStyleCnt="0"/>
      <dgm:spPr/>
    </dgm:pt>
    <dgm:pt modelId="{C62078AC-5BF6-45DF-B502-0441097183D6}" type="pres">
      <dgm:prSet presAssocID="{58564E29-DFE3-44B6-9C25-E25ED9AE40C2}" presName="rootComposite" presStyleCnt="0"/>
      <dgm:spPr/>
    </dgm:pt>
    <dgm:pt modelId="{8D58E5E0-5735-4F68-B31E-23983E783634}" type="pres">
      <dgm:prSet presAssocID="{58564E29-DFE3-44B6-9C25-E25ED9AE40C2}" presName="rootText" presStyleLbl="node1" presStyleIdx="3" presStyleCnt="6" custScaleX="157079"/>
      <dgm:spPr/>
    </dgm:pt>
    <dgm:pt modelId="{AD4E11E5-83E9-4E17-B3BB-2E8E546AA49C}" type="pres">
      <dgm:prSet presAssocID="{58564E29-DFE3-44B6-9C25-E25ED9AE40C2}" presName="rootConnector" presStyleLbl="node1" presStyleIdx="3" presStyleCnt="6"/>
      <dgm:spPr/>
    </dgm:pt>
    <dgm:pt modelId="{248E53C6-25DF-45DC-8F0A-A7C87487B01E}" type="pres">
      <dgm:prSet presAssocID="{58564E29-DFE3-44B6-9C25-E25ED9AE40C2}" presName="childShape" presStyleCnt="0"/>
      <dgm:spPr/>
    </dgm:pt>
    <dgm:pt modelId="{9F4DF855-1449-474A-A8F3-9D0587FA8CEC}" type="pres">
      <dgm:prSet presAssocID="{C2F78357-AD96-4662-BD39-650E5D398C58}" presName="root" presStyleCnt="0"/>
      <dgm:spPr/>
    </dgm:pt>
    <dgm:pt modelId="{42A85A5D-6526-45F7-9FD7-85CBC0D9953C}" type="pres">
      <dgm:prSet presAssocID="{C2F78357-AD96-4662-BD39-650E5D398C58}" presName="rootComposite" presStyleCnt="0"/>
      <dgm:spPr/>
    </dgm:pt>
    <dgm:pt modelId="{330B500C-129A-4D13-B2F6-394999FB0E82}" type="pres">
      <dgm:prSet presAssocID="{C2F78357-AD96-4662-BD39-650E5D398C58}" presName="rootText" presStyleLbl="node1" presStyleIdx="4" presStyleCnt="6" custScaleX="157079"/>
      <dgm:spPr/>
    </dgm:pt>
    <dgm:pt modelId="{6F31D2C9-56D8-4B38-B602-7446F76B8C3E}" type="pres">
      <dgm:prSet presAssocID="{C2F78357-AD96-4662-BD39-650E5D398C58}" presName="rootConnector" presStyleLbl="node1" presStyleIdx="4" presStyleCnt="6"/>
      <dgm:spPr/>
    </dgm:pt>
    <dgm:pt modelId="{2FA6AF29-5AA8-4CF9-9A1C-B35EA2B6104B}" type="pres">
      <dgm:prSet presAssocID="{C2F78357-AD96-4662-BD39-650E5D398C58}" presName="childShape" presStyleCnt="0"/>
      <dgm:spPr/>
    </dgm:pt>
    <dgm:pt modelId="{8ABF06E1-B39D-4548-A6AE-ACE68EB71A08}" type="pres">
      <dgm:prSet presAssocID="{CB7FF935-5069-4257-B690-A083583A7CA3}" presName="root" presStyleCnt="0"/>
      <dgm:spPr/>
    </dgm:pt>
    <dgm:pt modelId="{EB62A60F-08EC-4AF7-97F3-C31CA41A649E}" type="pres">
      <dgm:prSet presAssocID="{CB7FF935-5069-4257-B690-A083583A7CA3}" presName="rootComposite" presStyleCnt="0"/>
      <dgm:spPr/>
    </dgm:pt>
    <dgm:pt modelId="{C6D00A0B-6721-4023-BECE-5AA66EDCADA9}" type="pres">
      <dgm:prSet presAssocID="{CB7FF935-5069-4257-B690-A083583A7CA3}" presName="rootText" presStyleLbl="node1" presStyleIdx="5" presStyleCnt="6" custScaleX="157079"/>
      <dgm:spPr/>
    </dgm:pt>
    <dgm:pt modelId="{2629FD25-6472-4449-AE9C-D8EC2B2A2114}" type="pres">
      <dgm:prSet presAssocID="{CB7FF935-5069-4257-B690-A083583A7CA3}" presName="rootConnector" presStyleLbl="node1" presStyleIdx="5" presStyleCnt="6"/>
      <dgm:spPr/>
    </dgm:pt>
    <dgm:pt modelId="{A4356FAA-F49D-4DF1-B216-56ED17409FDA}" type="pres">
      <dgm:prSet presAssocID="{CB7FF935-5069-4257-B690-A083583A7CA3}" presName="childShape" presStyleCnt="0"/>
      <dgm:spPr/>
    </dgm:pt>
  </dgm:ptLst>
  <dgm:cxnLst>
    <dgm:cxn modelId="{9A287F13-06BF-461D-A654-25543A15232C}" srcId="{B20DDF15-0A96-43CB-BE9A-29B595C1CE41}" destId="{77F4D2BF-6A39-4B73-BF58-5645256A2D70}" srcOrd="1" destOrd="0" parTransId="{4C2A763C-D92B-4F0C-B323-FA55BCE0DD66}" sibTransId="{6A1CA345-4C6A-4424-A432-C79763E1BC44}"/>
    <dgm:cxn modelId="{84DE0C1D-E8FF-488F-A307-D7FCA31C3FD8}" type="presOf" srcId="{CB7FF935-5069-4257-B690-A083583A7CA3}" destId="{2629FD25-6472-4449-AE9C-D8EC2B2A2114}" srcOrd="1" destOrd="0" presId="urn:microsoft.com/office/officeart/2005/8/layout/hierarchy3"/>
    <dgm:cxn modelId="{D2CC1529-7CC8-4C01-BB37-5409A51F1AF7}" type="presOf" srcId="{C2F78357-AD96-4662-BD39-650E5D398C58}" destId="{6F31D2C9-56D8-4B38-B602-7446F76B8C3E}" srcOrd="1" destOrd="0" presId="urn:microsoft.com/office/officeart/2005/8/layout/hierarchy3"/>
    <dgm:cxn modelId="{546ADC30-21CA-4022-BDDA-B9E06999C932}" type="presOf" srcId="{77F4D2BF-6A39-4B73-BF58-5645256A2D70}" destId="{C93EA77A-13D5-45B6-8BE8-AE0361398DDE}" srcOrd="1" destOrd="0" presId="urn:microsoft.com/office/officeart/2005/8/layout/hierarchy3"/>
    <dgm:cxn modelId="{4C0A5438-E72E-46F6-930C-5DC2096E3CC1}" srcId="{B20DDF15-0A96-43CB-BE9A-29B595C1CE41}" destId="{CB7FF935-5069-4257-B690-A083583A7CA3}" srcOrd="5" destOrd="0" parTransId="{94E57FC1-A73B-4446-B663-874959F4F8E8}" sibTransId="{1978E70F-1C8D-4524-AD7E-6FDE7872B791}"/>
    <dgm:cxn modelId="{1E9CB244-BBE6-4381-9062-F170B74741C7}" type="presOf" srcId="{0A24AB2D-BFFB-4273-9A9A-D7785282F563}" destId="{3B3356FC-615A-415C-8002-C89A5F4EE27A}" srcOrd="0" destOrd="0" presId="urn:microsoft.com/office/officeart/2005/8/layout/hierarchy3"/>
    <dgm:cxn modelId="{ADEF7971-8138-4621-A75A-C9D93BF2B3B4}" type="presOf" srcId="{CB7FF935-5069-4257-B690-A083583A7CA3}" destId="{C6D00A0B-6721-4023-BECE-5AA66EDCADA9}" srcOrd="0" destOrd="0" presId="urn:microsoft.com/office/officeart/2005/8/layout/hierarchy3"/>
    <dgm:cxn modelId="{8136DE8C-9F1D-4195-B212-C75C9FE03BC9}" srcId="{B20DDF15-0A96-43CB-BE9A-29B595C1CE41}" destId="{58564E29-DFE3-44B6-9C25-E25ED9AE40C2}" srcOrd="3" destOrd="0" parTransId="{3AEA4268-3E6A-4C5C-A69A-EFEB03E0746E}" sibTransId="{F79BF553-FC3E-4B6C-8D7A-49D10DCCD96D}"/>
    <dgm:cxn modelId="{21653598-8326-4B4B-947E-B0224325930E}" type="presOf" srcId="{3E3ED9D8-4222-4019-AC89-6EB7D1F45443}" destId="{BBA08B9B-607D-4915-9E11-72028D415162}" srcOrd="0" destOrd="0" presId="urn:microsoft.com/office/officeart/2005/8/layout/hierarchy3"/>
    <dgm:cxn modelId="{B9FBB0A0-2135-493F-99CC-AB452F04CD44}" srcId="{B20DDF15-0A96-43CB-BE9A-29B595C1CE41}" destId="{3E3ED9D8-4222-4019-AC89-6EB7D1F45443}" srcOrd="2" destOrd="0" parTransId="{E0E4B7EC-5B23-4DAA-8BB8-E85DEE88D4EB}" sibTransId="{8192578C-D7AE-4053-97AA-B08C1F8EE562}"/>
    <dgm:cxn modelId="{326CF7A1-AEB1-4AC4-BF98-B0F86A532D71}" type="presOf" srcId="{58564E29-DFE3-44B6-9C25-E25ED9AE40C2}" destId="{8D58E5E0-5735-4F68-B31E-23983E783634}" srcOrd="0" destOrd="0" presId="urn:microsoft.com/office/officeart/2005/8/layout/hierarchy3"/>
    <dgm:cxn modelId="{52D96DAE-571D-4F48-83C7-8F89F8C79289}" type="presOf" srcId="{B20DDF15-0A96-43CB-BE9A-29B595C1CE41}" destId="{227725E6-20B3-4498-BA08-690888F208BC}" srcOrd="0" destOrd="0" presId="urn:microsoft.com/office/officeart/2005/8/layout/hierarchy3"/>
    <dgm:cxn modelId="{4A0CE9C0-9695-4D85-810F-D8DC8D7F91CE}" srcId="{B20DDF15-0A96-43CB-BE9A-29B595C1CE41}" destId="{0A24AB2D-BFFB-4273-9A9A-D7785282F563}" srcOrd="0" destOrd="0" parTransId="{E8C30A93-7ED3-4933-999E-4F5B0A2F38B9}" sibTransId="{4C14DC15-09F3-40BF-868E-62DD581C11BB}"/>
    <dgm:cxn modelId="{9800F7C0-646A-4FF6-AC66-0095DBB24FA7}" type="presOf" srcId="{58564E29-DFE3-44B6-9C25-E25ED9AE40C2}" destId="{AD4E11E5-83E9-4E17-B3BB-2E8E546AA49C}" srcOrd="1" destOrd="0" presId="urn:microsoft.com/office/officeart/2005/8/layout/hierarchy3"/>
    <dgm:cxn modelId="{ED7018D5-CC71-4B3E-8D4F-E1EB7CBE04DB}" type="presOf" srcId="{3E3ED9D8-4222-4019-AC89-6EB7D1F45443}" destId="{ABA1B7D9-C15C-41F5-8E12-198589F6E966}" srcOrd="1" destOrd="0" presId="urn:microsoft.com/office/officeart/2005/8/layout/hierarchy3"/>
    <dgm:cxn modelId="{6447DDE6-4983-4D52-96DF-1654321BC606}" type="presOf" srcId="{0A24AB2D-BFFB-4273-9A9A-D7785282F563}" destId="{72C9F2F8-E285-4EFA-810B-0D531C6D121E}" srcOrd="1" destOrd="0" presId="urn:microsoft.com/office/officeart/2005/8/layout/hierarchy3"/>
    <dgm:cxn modelId="{34F966EC-5754-439C-AC62-C7E7DC80190E}" type="presOf" srcId="{C2F78357-AD96-4662-BD39-650E5D398C58}" destId="{330B500C-129A-4D13-B2F6-394999FB0E82}" srcOrd="0" destOrd="0" presId="urn:microsoft.com/office/officeart/2005/8/layout/hierarchy3"/>
    <dgm:cxn modelId="{FFC4E3ED-1B9B-4AB0-A85E-10A99AE34CEE}" srcId="{B20DDF15-0A96-43CB-BE9A-29B595C1CE41}" destId="{C2F78357-AD96-4662-BD39-650E5D398C58}" srcOrd="4" destOrd="0" parTransId="{EC8C234C-E2FE-4D43-AFDA-FF4A4830DD15}" sibTransId="{15F8B829-5209-4B2E-9B35-EBDE1EC39544}"/>
    <dgm:cxn modelId="{6828D4F4-2CEC-47A0-B2F0-CA24E3ACBD7A}" type="presOf" srcId="{77F4D2BF-6A39-4B73-BF58-5645256A2D70}" destId="{97847E7A-B569-4508-937A-FDD0911B986D}" srcOrd="0" destOrd="0" presId="urn:microsoft.com/office/officeart/2005/8/layout/hierarchy3"/>
    <dgm:cxn modelId="{3743E5F3-2B18-47D2-B5F1-1F7E793D8B7C}" type="presParOf" srcId="{227725E6-20B3-4498-BA08-690888F208BC}" destId="{84E9B3C9-1AFD-4CBF-B71F-DD36E0A740A5}" srcOrd="0" destOrd="0" presId="urn:microsoft.com/office/officeart/2005/8/layout/hierarchy3"/>
    <dgm:cxn modelId="{2E345C52-DB6D-4CDB-B8F3-E206EC8A2B92}" type="presParOf" srcId="{84E9B3C9-1AFD-4CBF-B71F-DD36E0A740A5}" destId="{D4530BCD-88B1-4466-9A4F-4F512313F805}" srcOrd="0" destOrd="0" presId="urn:microsoft.com/office/officeart/2005/8/layout/hierarchy3"/>
    <dgm:cxn modelId="{8732A7BE-EC12-41C2-8527-317B029B600F}" type="presParOf" srcId="{D4530BCD-88B1-4466-9A4F-4F512313F805}" destId="{3B3356FC-615A-415C-8002-C89A5F4EE27A}" srcOrd="0" destOrd="0" presId="urn:microsoft.com/office/officeart/2005/8/layout/hierarchy3"/>
    <dgm:cxn modelId="{1EDD1048-39C9-473C-8D45-D93421513C26}" type="presParOf" srcId="{D4530BCD-88B1-4466-9A4F-4F512313F805}" destId="{72C9F2F8-E285-4EFA-810B-0D531C6D121E}" srcOrd="1" destOrd="0" presId="urn:microsoft.com/office/officeart/2005/8/layout/hierarchy3"/>
    <dgm:cxn modelId="{D456197C-3419-49DB-95C4-5A5AC5E234CB}" type="presParOf" srcId="{84E9B3C9-1AFD-4CBF-B71F-DD36E0A740A5}" destId="{E48DF5B3-6907-4497-9324-F23F98DE552C}" srcOrd="1" destOrd="0" presId="urn:microsoft.com/office/officeart/2005/8/layout/hierarchy3"/>
    <dgm:cxn modelId="{46D4826D-917D-4EEC-99CE-C1D24AE0B728}" type="presParOf" srcId="{227725E6-20B3-4498-BA08-690888F208BC}" destId="{AF7D39B0-899A-4BB8-888C-91FC55544786}" srcOrd="1" destOrd="0" presId="urn:microsoft.com/office/officeart/2005/8/layout/hierarchy3"/>
    <dgm:cxn modelId="{C81D5016-C900-4650-BBA5-DDE99D4118CB}" type="presParOf" srcId="{AF7D39B0-899A-4BB8-888C-91FC55544786}" destId="{00EDD318-0A4C-48D3-AEF5-61B966779C30}" srcOrd="0" destOrd="0" presId="urn:microsoft.com/office/officeart/2005/8/layout/hierarchy3"/>
    <dgm:cxn modelId="{0E1DA61D-F3CE-45E8-A2EA-FC93B939C88F}" type="presParOf" srcId="{00EDD318-0A4C-48D3-AEF5-61B966779C30}" destId="{97847E7A-B569-4508-937A-FDD0911B986D}" srcOrd="0" destOrd="0" presId="urn:microsoft.com/office/officeart/2005/8/layout/hierarchy3"/>
    <dgm:cxn modelId="{E5238595-86B2-4FC9-83E4-81BE40006DFA}" type="presParOf" srcId="{00EDD318-0A4C-48D3-AEF5-61B966779C30}" destId="{C93EA77A-13D5-45B6-8BE8-AE0361398DDE}" srcOrd="1" destOrd="0" presId="urn:microsoft.com/office/officeart/2005/8/layout/hierarchy3"/>
    <dgm:cxn modelId="{432B73D5-06DE-41BC-86A8-8BC82A1B4123}" type="presParOf" srcId="{AF7D39B0-899A-4BB8-888C-91FC55544786}" destId="{DB210003-1E13-4B5A-B6C1-8AF2C8755027}" srcOrd="1" destOrd="0" presId="urn:microsoft.com/office/officeart/2005/8/layout/hierarchy3"/>
    <dgm:cxn modelId="{2E045C48-B528-41AC-9B3E-FF95BB24DDEE}" type="presParOf" srcId="{227725E6-20B3-4498-BA08-690888F208BC}" destId="{F7594F40-D4E1-47DD-A605-2BFDE7E9D3A6}" srcOrd="2" destOrd="0" presId="urn:microsoft.com/office/officeart/2005/8/layout/hierarchy3"/>
    <dgm:cxn modelId="{D0FA2CD3-E0B7-4118-8DF3-E6D2C3243BBC}" type="presParOf" srcId="{F7594F40-D4E1-47DD-A605-2BFDE7E9D3A6}" destId="{F94F4DB7-0BCF-4343-B8BF-B1F75EE67797}" srcOrd="0" destOrd="0" presId="urn:microsoft.com/office/officeart/2005/8/layout/hierarchy3"/>
    <dgm:cxn modelId="{0558B883-555B-4229-B2F7-F107C76EED38}" type="presParOf" srcId="{F94F4DB7-0BCF-4343-B8BF-B1F75EE67797}" destId="{BBA08B9B-607D-4915-9E11-72028D415162}" srcOrd="0" destOrd="0" presId="urn:microsoft.com/office/officeart/2005/8/layout/hierarchy3"/>
    <dgm:cxn modelId="{4987F546-88ED-4236-9DB5-AC1FD328CA16}" type="presParOf" srcId="{F94F4DB7-0BCF-4343-B8BF-B1F75EE67797}" destId="{ABA1B7D9-C15C-41F5-8E12-198589F6E966}" srcOrd="1" destOrd="0" presId="urn:microsoft.com/office/officeart/2005/8/layout/hierarchy3"/>
    <dgm:cxn modelId="{F03E8824-FC26-491A-B7D0-C7C1FE57BC9E}" type="presParOf" srcId="{F7594F40-D4E1-47DD-A605-2BFDE7E9D3A6}" destId="{107E5FF7-69D5-4636-9A14-FCE73C833049}" srcOrd="1" destOrd="0" presId="urn:microsoft.com/office/officeart/2005/8/layout/hierarchy3"/>
    <dgm:cxn modelId="{E4310F00-F025-4A0C-8D5D-04EFD5603C2B}" type="presParOf" srcId="{227725E6-20B3-4498-BA08-690888F208BC}" destId="{CD2B7AB0-F8D4-4F99-910D-2860AB12F535}" srcOrd="3" destOrd="0" presId="urn:microsoft.com/office/officeart/2005/8/layout/hierarchy3"/>
    <dgm:cxn modelId="{F89DA1E2-EB99-43D2-B515-82833FFBF150}" type="presParOf" srcId="{CD2B7AB0-F8D4-4F99-910D-2860AB12F535}" destId="{C62078AC-5BF6-45DF-B502-0441097183D6}" srcOrd="0" destOrd="0" presId="urn:microsoft.com/office/officeart/2005/8/layout/hierarchy3"/>
    <dgm:cxn modelId="{B179ED1C-00A4-484F-9303-780C6590EA58}" type="presParOf" srcId="{C62078AC-5BF6-45DF-B502-0441097183D6}" destId="{8D58E5E0-5735-4F68-B31E-23983E783634}" srcOrd="0" destOrd="0" presId="urn:microsoft.com/office/officeart/2005/8/layout/hierarchy3"/>
    <dgm:cxn modelId="{4D9E742D-E061-4E2A-90E7-B2E7868A4C0F}" type="presParOf" srcId="{C62078AC-5BF6-45DF-B502-0441097183D6}" destId="{AD4E11E5-83E9-4E17-B3BB-2E8E546AA49C}" srcOrd="1" destOrd="0" presId="urn:microsoft.com/office/officeart/2005/8/layout/hierarchy3"/>
    <dgm:cxn modelId="{13795ED4-13E7-4F12-A351-5FD94FD06C0F}" type="presParOf" srcId="{CD2B7AB0-F8D4-4F99-910D-2860AB12F535}" destId="{248E53C6-25DF-45DC-8F0A-A7C87487B01E}" srcOrd="1" destOrd="0" presId="urn:microsoft.com/office/officeart/2005/8/layout/hierarchy3"/>
    <dgm:cxn modelId="{C46EDA5A-0EE2-48C2-A3A1-BE2CA23394AE}" type="presParOf" srcId="{227725E6-20B3-4498-BA08-690888F208BC}" destId="{9F4DF855-1449-474A-A8F3-9D0587FA8CEC}" srcOrd="4" destOrd="0" presId="urn:microsoft.com/office/officeart/2005/8/layout/hierarchy3"/>
    <dgm:cxn modelId="{E174C7F6-7179-43E5-8D92-324EF45C6A81}" type="presParOf" srcId="{9F4DF855-1449-474A-A8F3-9D0587FA8CEC}" destId="{42A85A5D-6526-45F7-9FD7-85CBC0D9953C}" srcOrd="0" destOrd="0" presId="urn:microsoft.com/office/officeart/2005/8/layout/hierarchy3"/>
    <dgm:cxn modelId="{19F8BCD4-2A4A-462D-B2EE-31BB5BC2A864}" type="presParOf" srcId="{42A85A5D-6526-45F7-9FD7-85CBC0D9953C}" destId="{330B500C-129A-4D13-B2F6-394999FB0E82}" srcOrd="0" destOrd="0" presId="urn:microsoft.com/office/officeart/2005/8/layout/hierarchy3"/>
    <dgm:cxn modelId="{2197C982-4EB4-4EDC-BDCC-35E43E20AB33}" type="presParOf" srcId="{42A85A5D-6526-45F7-9FD7-85CBC0D9953C}" destId="{6F31D2C9-56D8-4B38-B602-7446F76B8C3E}" srcOrd="1" destOrd="0" presId="urn:microsoft.com/office/officeart/2005/8/layout/hierarchy3"/>
    <dgm:cxn modelId="{3C16A948-1699-4584-94E0-F3E6546EC671}" type="presParOf" srcId="{9F4DF855-1449-474A-A8F3-9D0587FA8CEC}" destId="{2FA6AF29-5AA8-4CF9-9A1C-B35EA2B6104B}" srcOrd="1" destOrd="0" presId="urn:microsoft.com/office/officeart/2005/8/layout/hierarchy3"/>
    <dgm:cxn modelId="{E262ED91-D8F4-4D3B-89E7-BD4F61DEB37D}" type="presParOf" srcId="{227725E6-20B3-4498-BA08-690888F208BC}" destId="{8ABF06E1-B39D-4548-A6AE-ACE68EB71A08}" srcOrd="5" destOrd="0" presId="urn:microsoft.com/office/officeart/2005/8/layout/hierarchy3"/>
    <dgm:cxn modelId="{A385B538-768C-4F16-9E04-EDB3DCBB628C}" type="presParOf" srcId="{8ABF06E1-B39D-4548-A6AE-ACE68EB71A08}" destId="{EB62A60F-08EC-4AF7-97F3-C31CA41A649E}" srcOrd="0" destOrd="0" presId="urn:microsoft.com/office/officeart/2005/8/layout/hierarchy3"/>
    <dgm:cxn modelId="{9FFF5EF4-0D52-49A8-A5E3-582131637521}" type="presParOf" srcId="{EB62A60F-08EC-4AF7-97F3-C31CA41A649E}" destId="{C6D00A0B-6721-4023-BECE-5AA66EDCADA9}" srcOrd="0" destOrd="0" presId="urn:microsoft.com/office/officeart/2005/8/layout/hierarchy3"/>
    <dgm:cxn modelId="{2EC5B1E3-66C4-44AD-8CF3-2C2F99063C72}" type="presParOf" srcId="{EB62A60F-08EC-4AF7-97F3-C31CA41A649E}" destId="{2629FD25-6472-4449-AE9C-D8EC2B2A2114}" srcOrd="1" destOrd="0" presId="urn:microsoft.com/office/officeart/2005/8/layout/hierarchy3"/>
    <dgm:cxn modelId="{442CF62F-89BB-424F-B0E4-12BABB3B1AAA}" type="presParOf" srcId="{8ABF06E1-B39D-4548-A6AE-ACE68EB71A08}" destId="{A4356FAA-F49D-4DF1-B216-56ED17409FD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64907-33EB-4A8E-B725-BDC07A423A2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D1566883-2D0B-40FF-A4FE-027C7756C99B}">
      <dgm:prSet custT="1"/>
      <dgm:spPr>
        <a:solidFill>
          <a:srgbClr val="5736C5"/>
        </a:solidFill>
        <a:ln>
          <a:noFill/>
        </a:ln>
      </dgm:spPr>
      <dgm:t>
        <a:bodyPr/>
        <a:lstStyle/>
        <a:p>
          <a:r>
            <a:rPr lang="en-US" sz="1600" b="1" i="0"/>
            <a:t>Crowdfunding</a:t>
          </a:r>
          <a:r>
            <a:rPr lang="en-US" sz="1600" b="0" i="0"/>
            <a:t>​</a:t>
          </a:r>
          <a:endParaRPr lang="en-US" sz="1600"/>
        </a:p>
      </dgm:t>
    </dgm:pt>
    <dgm:pt modelId="{3A59987C-17CA-40B1-85BB-CA155AB293C8}" type="parTrans" cxnId="{ABC7F4FA-DEF9-4720-9F60-05EAAB6DC936}">
      <dgm:prSet/>
      <dgm:spPr/>
      <dgm:t>
        <a:bodyPr/>
        <a:lstStyle/>
        <a:p>
          <a:endParaRPr lang="en-US"/>
        </a:p>
      </dgm:t>
    </dgm:pt>
    <dgm:pt modelId="{7733CC18-F70B-41B2-B5F3-624A414417FE}" type="sibTrans" cxnId="{ABC7F4FA-DEF9-4720-9F60-05EAAB6DC936}">
      <dgm:prSet/>
      <dgm:spPr/>
      <dgm:t>
        <a:bodyPr/>
        <a:lstStyle/>
        <a:p>
          <a:endParaRPr lang="en-US"/>
        </a:p>
      </dgm:t>
    </dgm:pt>
    <dgm:pt modelId="{8902F0C9-E721-4BB6-A965-D9085517050B}">
      <dgm:prSet custT="1"/>
      <dgm:spPr>
        <a:solidFill>
          <a:srgbClr val="5736C5"/>
        </a:solidFill>
        <a:ln>
          <a:noFill/>
        </a:ln>
      </dgm:spPr>
      <dgm:t>
        <a:bodyPr/>
        <a:lstStyle/>
        <a:p>
          <a:r>
            <a:rPr lang="en-US" sz="1600" b="1" i="0"/>
            <a:t>P2P Fundraising</a:t>
          </a:r>
          <a:r>
            <a:rPr lang="en-US" sz="1600" b="0" i="0"/>
            <a:t>​</a:t>
          </a:r>
          <a:endParaRPr lang="en-US" sz="1600"/>
        </a:p>
      </dgm:t>
    </dgm:pt>
    <dgm:pt modelId="{0AC9544B-5DD6-4123-81D4-E439DCAC49BA}" type="parTrans" cxnId="{B72028AA-621F-430B-9253-7A4E937821EE}">
      <dgm:prSet/>
      <dgm:spPr/>
      <dgm:t>
        <a:bodyPr/>
        <a:lstStyle/>
        <a:p>
          <a:endParaRPr lang="en-US"/>
        </a:p>
      </dgm:t>
    </dgm:pt>
    <dgm:pt modelId="{5E141F70-3115-4E50-A609-2F093ACA78F0}" type="sibTrans" cxnId="{B72028AA-621F-430B-9253-7A4E937821EE}">
      <dgm:prSet/>
      <dgm:spPr/>
      <dgm:t>
        <a:bodyPr/>
        <a:lstStyle/>
        <a:p>
          <a:endParaRPr lang="en-US"/>
        </a:p>
      </dgm:t>
    </dgm:pt>
    <dgm:pt modelId="{A6B13620-1A15-42F4-B2B5-D7154C89EDC0}">
      <dgm:prSet custT="1"/>
      <dgm:spPr>
        <a:solidFill>
          <a:srgbClr val="5736C5"/>
        </a:solidFill>
        <a:ln>
          <a:noFill/>
        </a:ln>
      </dgm:spPr>
      <dgm:t>
        <a:bodyPr/>
        <a:lstStyle/>
        <a:p>
          <a:r>
            <a:rPr lang="en-US" sz="1600" b="1" i="0"/>
            <a:t>Social &amp; Professional Networks</a:t>
          </a:r>
          <a:r>
            <a:rPr lang="en-US" sz="1600" b="0" i="0"/>
            <a:t>​</a:t>
          </a:r>
          <a:endParaRPr lang="en-US" sz="1600"/>
        </a:p>
      </dgm:t>
    </dgm:pt>
    <dgm:pt modelId="{A9FA8E42-1E37-4FAD-AAF9-B9FE879DD3C0}" type="parTrans" cxnId="{ACD3386E-F566-48EC-812F-B02C191C0AB5}">
      <dgm:prSet/>
      <dgm:spPr/>
      <dgm:t>
        <a:bodyPr/>
        <a:lstStyle/>
        <a:p>
          <a:endParaRPr lang="en-US"/>
        </a:p>
      </dgm:t>
    </dgm:pt>
    <dgm:pt modelId="{4CAE521E-19F3-4459-9EEC-5E21AB0494B1}" type="sibTrans" cxnId="{ACD3386E-F566-48EC-812F-B02C191C0AB5}">
      <dgm:prSet/>
      <dgm:spPr/>
      <dgm:t>
        <a:bodyPr/>
        <a:lstStyle/>
        <a:p>
          <a:endParaRPr lang="en-US"/>
        </a:p>
      </dgm:t>
    </dgm:pt>
    <dgm:pt modelId="{3152A489-17A6-4120-A2A2-FDAC2B7AC0E6}">
      <dgm:prSet custT="1"/>
      <dgm:spPr>
        <a:solidFill>
          <a:srgbClr val="5736C5"/>
        </a:solidFill>
        <a:ln>
          <a:noFill/>
        </a:ln>
      </dgm:spPr>
      <dgm:t>
        <a:bodyPr/>
        <a:lstStyle/>
        <a:p>
          <a:r>
            <a:rPr lang="en-US" sz="1600" b="1" i="0"/>
            <a:t>Email</a:t>
          </a:r>
          <a:r>
            <a:rPr lang="en-US" sz="1600" b="0" i="0"/>
            <a:t>​</a:t>
          </a:r>
          <a:endParaRPr lang="en-US" sz="1600"/>
        </a:p>
      </dgm:t>
    </dgm:pt>
    <dgm:pt modelId="{9F0C3AB6-CFB9-4A0C-93D7-26E160513C55}" type="parTrans" cxnId="{2EC312E9-BCEF-40FB-80C7-4C8C4AFF01EA}">
      <dgm:prSet/>
      <dgm:spPr/>
      <dgm:t>
        <a:bodyPr/>
        <a:lstStyle/>
        <a:p>
          <a:endParaRPr lang="en-US"/>
        </a:p>
      </dgm:t>
    </dgm:pt>
    <dgm:pt modelId="{0E22FA0F-33D5-4EEE-9094-C00E930B3882}" type="sibTrans" cxnId="{2EC312E9-BCEF-40FB-80C7-4C8C4AFF01EA}">
      <dgm:prSet/>
      <dgm:spPr/>
      <dgm:t>
        <a:bodyPr/>
        <a:lstStyle/>
        <a:p>
          <a:endParaRPr lang="en-US"/>
        </a:p>
      </dgm:t>
    </dgm:pt>
    <dgm:pt modelId="{DEE08016-A6E7-4583-BC95-62F8F0EF4673}">
      <dgm:prSet custT="1"/>
      <dgm:spPr>
        <a:solidFill>
          <a:srgbClr val="5736C5"/>
        </a:solidFill>
        <a:ln>
          <a:noFill/>
        </a:ln>
      </dgm:spPr>
      <dgm:t>
        <a:bodyPr/>
        <a:lstStyle/>
        <a:p>
          <a:r>
            <a:rPr lang="en-US" sz="1600" b="1" i="0"/>
            <a:t>Website</a:t>
          </a:r>
          <a:endParaRPr lang="en-US" sz="1600"/>
        </a:p>
      </dgm:t>
    </dgm:pt>
    <dgm:pt modelId="{15644438-44A4-48B4-A67A-6D67C9E6AE6B}" type="parTrans" cxnId="{9955800D-F207-49ED-8F02-260BF1194BF3}">
      <dgm:prSet/>
      <dgm:spPr/>
      <dgm:t>
        <a:bodyPr/>
        <a:lstStyle/>
        <a:p>
          <a:endParaRPr lang="en-US"/>
        </a:p>
      </dgm:t>
    </dgm:pt>
    <dgm:pt modelId="{8002DDA6-8D80-4613-BBFB-FAA0129921E1}" type="sibTrans" cxnId="{9955800D-F207-49ED-8F02-260BF1194BF3}">
      <dgm:prSet/>
      <dgm:spPr/>
      <dgm:t>
        <a:bodyPr/>
        <a:lstStyle/>
        <a:p>
          <a:endParaRPr lang="en-US"/>
        </a:p>
      </dgm:t>
    </dgm:pt>
    <dgm:pt modelId="{0C63FE3D-D0AD-4E59-B451-5D740248778C}" type="pres">
      <dgm:prSet presAssocID="{80C64907-33EB-4A8E-B725-BDC07A423A26}" presName="hierChild1" presStyleCnt="0">
        <dgm:presLayoutVars>
          <dgm:orgChart val="1"/>
          <dgm:chPref val="1"/>
          <dgm:dir/>
          <dgm:animOne val="branch"/>
          <dgm:animLvl val="lvl"/>
          <dgm:resizeHandles/>
        </dgm:presLayoutVars>
      </dgm:prSet>
      <dgm:spPr/>
    </dgm:pt>
    <dgm:pt modelId="{4E4A3362-3AA0-4E29-B366-177297843B6F}" type="pres">
      <dgm:prSet presAssocID="{D1566883-2D0B-40FF-A4FE-027C7756C99B}" presName="hierRoot1" presStyleCnt="0">
        <dgm:presLayoutVars>
          <dgm:hierBranch val="init"/>
        </dgm:presLayoutVars>
      </dgm:prSet>
      <dgm:spPr/>
    </dgm:pt>
    <dgm:pt modelId="{D232B3D3-BC6C-4A32-B8CC-F0A31C7DEB0D}" type="pres">
      <dgm:prSet presAssocID="{D1566883-2D0B-40FF-A4FE-027C7756C99B}" presName="rootComposite1" presStyleCnt="0"/>
      <dgm:spPr/>
    </dgm:pt>
    <dgm:pt modelId="{E9D6B027-4DC7-4777-ADD1-38F274175CC2}" type="pres">
      <dgm:prSet presAssocID="{D1566883-2D0B-40FF-A4FE-027C7756C99B}" presName="rootText1" presStyleLbl="node0" presStyleIdx="0" presStyleCnt="5" custScaleX="255230">
        <dgm:presLayoutVars>
          <dgm:chPref val="3"/>
        </dgm:presLayoutVars>
      </dgm:prSet>
      <dgm:spPr/>
    </dgm:pt>
    <dgm:pt modelId="{C22ECDF6-E38B-486E-B581-593363E772D7}" type="pres">
      <dgm:prSet presAssocID="{D1566883-2D0B-40FF-A4FE-027C7756C99B}" presName="rootConnector1" presStyleLbl="node1" presStyleIdx="0" presStyleCnt="0"/>
      <dgm:spPr/>
    </dgm:pt>
    <dgm:pt modelId="{E8ED29B7-716D-44B1-BAEE-CFAB095ED6B4}" type="pres">
      <dgm:prSet presAssocID="{D1566883-2D0B-40FF-A4FE-027C7756C99B}" presName="hierChild2" presStyleCnt="0"/>
      <dgm:spPr/>
    </dgm:pt>
    <dgm:pt modelId="{992D6308-29A4-4332-997A-FB6238F6D72D}" type="pres">
      <dgm:prSet presAssocID="{D1566883-2D0B-40FF-A4FE-027C7756C99B}" presName="hierChild3" presStyleCnt="0"/>
      <dgm:spPr/>
    </dgm:pt>
    <dgm:pt modelId="{DEF6505B-159B-4BC0-A378-00E49ED1339B}" type="pres">
      <dgm:prSet presAssocID="{8902F0C9-E721-4BB6-A965-D9085517050B}" presName="hierRoot1" presStyleCnt="0">
        <dgm:presLayoutVars>
          <dgm:hierBranch val="init"/>
        </dgm:presLayoutVars>
      </dgm:prSet>
      <dgm:spPr/>
    </dgm:pt>
    <dgm:pt modelId="{4993D8DD-AF95-4358-8E36-2D219F0A67DD}" type="pres">
      <dgm:prSet presAssocID="{8902F0C9-E721-4BB6-A965-D9085517050B}" presName="rootComposite1" presStyleCnt="0"/>
      <dgm:spPr/>
    </dgm:pt>
    <dgm:pt modelId="{5D09E30F-0291-4C95-89BE-2A0F40228336}" type="pres">
      <dgm:prSet presAssocID="{8902F0C9-E721-4BB6-A965-D9085517050B}" presName="rootText1" presStyleLbl="node0" presStyleIdx="1" presStyleCnt="5" custScaleX="255230">
        <dgm:presLayoutVars>
          <dgm:chPref val="3"/>
        </dgm:presLayoutVars>
      </dgm:prSet>
      <dgm:spPr/>
    </dgm:pt>
    <dgm:pt modelId="{F13862AE-47F4-47BD-94AD-9075DBD509AC}" type="pres">
      <dgm:prSet presAssocID="{8902F0C9-E721-4BB6-A965-D9085517050B}" presName="rootConnector1" presStyleLbl="node1" presStyleIdx="0" presStyleCnt="0"/>
      <dgm:spPr/>
    </dgm:pt>
    <dgm:pt modelId="{83E6A15B-385B-4CFC-BDAC-3ACF97688693}" type="pres">
      <dgm:prSet presAssocID="{8902F0C9-E721-4BB6-A965-D9085517050B}" presName="hierChild2" presStyleCnt="0"/>
      <dgm:spPr/>
    </dgm:pt>
    <dgm:pt modelId="{6CE40519-618D-4DF9-91D1-0C7F5FDC8691}" type="pres">
      <dgm:prSet presAssocID="{8902F0C9-E721-4BB6-A965-D9085517050B}" presName="hierChild3" presStyleCnt="0"/>
      <dgm:spPr/>
    </dgm:pt>
    <dgm:pt modelId="{D5E4B6AE-79D2-499D-A1AD-BE8633550882}" type="pres">
      <dgm:prSet presAssocID="{A6B13620-1A15-42F4-B2B5-D7154C89EDC0}" presName="hierRoot1" presStyleCnt="0">
        <dgm:presLayoutVars>
          <dgm:hierBranch val="init"/>
        </dgm:presLayoutVars>
      </dgm:prSet>
      <dgm:spPr/>
    </dgm:pt>
    <dgm:pt modelId="{8D3F08FF-78AD-45FF-BCC2-33AE4A78B528}" type="pres">
      <dgm:prSet presAssocID="{A6B13620-1A15-42F4-B2B5-D7154C89EDC0}" presName="rootComposite1" presStyleCnt="0"/>
      <dgm:spPr/>
    </dgm:pt>
    <dgm:pt modelId="{A588F7C3-355B-4CED-A688-D3CB59BDAA13}" type="pres">
      <dgm:prSet presAssocID="{A6B13620-1A15-42F4-B2B5-D7154C89EDC0}" presName="rootText1" presStyleLbl="node0" presStyleIdx="2" presStyleCnt="5" custScaleX="255230">
        <dgm:presLayoutVars>
          <dgm:chPref val="3"/>
        </dgm:presLayoutVars>
      </dgm:prSet>
      <dgm:spPr/>
    </dgm:pt>
    <dgm:pt modelId="{CB4F296F-9C1C-4393-9604-FDD3BA656DF0}" type="pres">
      <dgm:prSet presAssocID="{A6B13620-1A15-42F4-B2B5-D7154C89EDC0}" presName="rootConnector1" presStyleLbl="node1" presStyleIdx="0" presStyleCnt="0"/>
      <dgm:spPr/>
    </dgm:pt>
    <dgm:pt modelId="{E33B5504-AA7C-4124-982D-C29FBC7EF861}" type="pres">
      <dgm:prSet presAssocID="{A6B13620-1A15-42F4-B2B5-D7154C89EDC0}" presName="hierChild2" presStyleCnt="0"/>
      <dgm:spPr/>
    </dgm:pt>
    <dgm:pt modelId="{333970B9-833C-4A3D-A416-BF67BF089C56}" type="pres">
      <dgm:prSet presAssocID="{A6B13620-1A15-42F4-B2B5-D7154C89EDC0}" presName="hierChild3" presStyleCnt="0"/>
      <dgm:spPr/>
    </dgm:pt>
    <dgm:pt modelId="{D2E8F8B6-351F-441F-91FA-5D959556BFC5}" type="pres">
      <dgm:prSet presAssocID="{3152A489-17A6-4120-A2A2-FDAC2B7AC0E6}" presName="hierRoot1" presStyleCnt="0">
        <dgm:presLayoutVars>
          <dgm:hierBranch val="init"/>
        </dgm:presLayoutVars>
      </dgm:prSet>
      <dgm:spPr/>
    </dgm:pt>
    <dgm:pt modelId="{EBDBC9D3-90D1-4A10-A298-033DE55D72B9}" type="pres">
      <dgm:prSet presAssocID="{3152A489-17A6-4120-A2A2-FDAC2B7AC0E6}" presName="rootComposite1" presStyleCnt="0"/>
      <dgm:spPr/>
    </dgm:pt>
    <dgm:pt modelId="{14947A0C-0B1A-42B8-A7F5-A85F23A4F969}" type="pres">
      <dgm:prSet presAssocID="{3152A489-17A6-4120-A2A2-FDAC2B7AC0E6}" presName="rootText1" presStyleLbl="node0" presStyleIdx="3" presStyleCnt="5" custScaleX="255230">
        <dgm:presLayoutVars>
          <dgm:chPref val="3"/>
        </dgm:presLayoutVars>
      </dgm:prSet>
      <dgm:spPr/>
    </dgm:pt>
    <dgm:pt modelId="{94E64309-AAD7-4085-893D-FFC9079F0809}" type="pres">
      <dgm:prSet presAssocID="{3152A489-17A6-4120-A2A2-FDAC2B7AC0E6}" presName="rootConnector1" presStyleLbl="node1" presStyleIdx="0" presStyleCnt="0"/>
      <dgm:spPr/>
    </dgm:pt>
    <dgm:pt modelId="{27F4938C-6E36-4263-B9C6-C81E2EA65A2F}" type="pres">
      <dgm:prSet presAssocID="{3152A489-17A6-4120-A2A2-FDAC2B7AC0E6}" presName="hierChild2" presStyleCnt="0"/>
      <dgm:spPr/>
    </dgm:pt>
    <dgm:pt modelId="{51C6F26B-38F3-4BF3-B1BF-E4A1DEED78EC}" type="pres">
      <dgm:prSet presAssocID="{3152A489-17A6-4120-A2A2-FDAC2B7AC0E6}" presName="hierChild3" presStyleCnt="0"/>
      <dgm:spPr/>
    </dgm:pt>
    <dgm:pt modelId="{CB6AC055-3389-4805-8921-3D46B0244BE4}" type="pres">
      <dgm:prSet presAssocID="{DEE08016-A6E7-4583-BC95-62F8F0EF4673}" presName="hierRoot1" presStyleCnt="0">
        <dgm:presLayoutVars>
          <dgm:hierBranch val="init"/>
        </dgm:presLayoutVars>
      </dgm:prSet>
      <dgm:spPr/>
    </dgm:pt>
    <dgm:pt modelId="{B23C3D45-0D1B-47A5-B318-C64295D6C8A3}" type="pres">
      <dgm:prSet presAssocID="{DEE08016-A6E7-4583-BC95-62F8F0EF4673}" presName="rootComposite1" presStyleCnt="0"/>
      <dgm:spPr/>
    </dgm:pt>
    <dgm:pt modelId="{44C99A9D-E466-450F-9E46-59ABCBCDB74F}" type="pres">
      <dgm:prSet presAssocID="{DEE08016-A6E7-4583-BC95-62F8F0EF4673}" presName="rootText1" presStyleLbl="node0" presStyleIdx="4" presStyleCnt="5" custScaleX="255230">
        <dgm:presLayoutVars>
          <dgm:chPref val="3"/>
        </dgm:presLayoutVars>
      </dgm:prSet>
      <dgm:spPr/>
    </dgm:pt>
    <dgm:pt modelId="{38CDA59E-889C-4311-86F9-DFCD14987419}" type="pres">
      <dgm:prSet presAssocID="{DEE08016-A6E7-4583-BC95-62F8F0EF4673}" presName="rootConnector1" presStyleLbl="node1" presStyleIdx="0" presStyleCnt="0"/>
      <dgm:spPr/>
    </dgm:pt>
    <dgm:pt modelId="{C00F4A52-0D3D-4D26-9972-0774D34A8E9C}" type="pres">
      <dgm:prSet presAssocID="{DEE08016-A6E7-4583-BC95-62F8F0EF4673}" presName="hierChild2" presStyleCnt="0"/>
      <dgm:spPr/>
    </dgm:pt>
    <dgm:pt modelId="{20E7CAC6-70C8-4380-839A-C666203020B8}" type="pres">
      <dgm:prSet presAssocID="{DEE08016-A6E7-4583-BC95-62F8F0EF4673}" presName="hierChild3" presStyleCnt="0"/>
      <dgm:spPr/>
    </dgm:pt>
  </dgm:ptLst>
  <dgm:cxnLst>
    <dgm:cxn modelId="{02AF320A-4E19-4D04-93F6-1D2692D801CF}" type="presOf" srcId="{D1566883-2D0B-40FF-A4FE-027C7756C99B}" destId="{C22ECDF6-E38B-486E-B581-593363E772D7}" srcOrd="1" destOrd="0" presId="urn:microsoft.com/office/officeart/2009/3/layout/HorizontalOrganizationChart"/>
    <dgm:cxn modelId="{9955800D-F207-49ED-8F02-260BF1194BF3}" srcId="{80C64907-33EB-4A8E-B725-BDC07A423A26}" destId="{DEE08016-A6E7-4583-BC95-62F8F0EF4673}" srcOrd="4" destOrd="0" parTransId="{15644438-44A4-48B4-A67A-6D67C9E6AE6B}" sibTransId="{8002DDA6-8D80-4613-BBFB-FAA0129921E1}"/>
    <dgm:cxn modelId="{8B642319-CBC2-4D85-AD87-9C748A6E9577}" type="presOf" srcId="{A6B13620-1A15-42F4-B2B5-D7154C89EDC0}" destId="{A588F7C3-355B-4CED-A688-D3CB59BDAA13}" srcOrd="0" destOrd="0" presId="urn:microsoft.com/office/officeart/2009/3/layout/HorizontalOrganizationChart"/>
    <dgm:cxn modelId="{726A2A27-0288-402A-B176-CB91C4218316}" type="presOf" srcId="{80C64907-33EB-4A8E-B725-BDC07A423A26}" destId="{0C63FE3D-D0AD-4E59-B451-5D740248778C}" srcOrd="0" destOrd="0" presId="urn:microsoft.com/office/officeart/2009/3/layout/HorizontalOrganizationChart"/>
    <dgm:cxn modelId="{ACD3386E-F566-48EC-812F-B02C191C0AB5}" srcId="{80C64907-33EB-4A8E-B725-BDC07A423A26}" destId="{A6B13620-1A15-42F4-B2B5-D7154C89EDC0}" srcOrd="2" destOrd="0" parTransId="{A9FA8E42-1E37-4FAD-AAF9-B9FE879DD3C0}" sibTransId="{4CAE521E-19F3-4459-9EEC-5E21AB0494B1}"/>
    <dgm:cxn modelId="{4D837374-41C8-4E45-8E0F-35527AE004BB}" type="presOf" srcId="{DEE08016-A6E7-4583-BC95-62F8F0EF4673}" destId="{38CDA59E-889C-4311-86F9-DFCD14987419}" srcOrd="1" destOrd="0" presId="urn:microsoft.com/office/officeart/2009/3/layout/HorizontalOrganizationChart"/>
    <dgm:cxn modelId="{6DB20F8B-C560-4C18-96D0-DCD57E802B94}" type="presOf" srcId="{DEE08016-A6E7-4583-BC95-62F8F0EF4673}" destId="{44C99A9D-E466-450F-9E46-59ABCBCDB74F}" srcOrd="0" destOrd="0" presId="urn:microsoft.com/office/officeart/2009/3/layout/HorizontalOrganizationChart"/>
    <dgm:cxn modelId="{D9D6298C-4D8D-4342-A910-C9A5DACC43F5}" type="presOf" srcId="{D1566883-2D0B-40FF-A4FE-027C7756C99B}" destId="{E9D6B027-4DC7-4777-ADD1-38F274175CC2}" srcOrd="0" destOrd="0" presId="urn:microsoft.com/office/officeart/2009/3/layout/HorizontalOrganizationChart"/>
    <dgm:cxn modelId="{B72028AA-621F-430B-9253-7A4E937821EE}" srcId="{80C64907-33EB-4A8E-B725-BDC07A423A26}" destId="{8902F0C9-E721-4BB6-A965-D9085517050B}" srcOrd="1" destOrd="0" parTransId="{0AC9544B-5DD6-4123-81D4-E439DCAC49BA}" sibTransId="{5E141F70-3115-4E50-A609-2F093ACA78F0}"/>
    <dgm:cxn modelId="{655A77B9-A1BC-4EB9-9CF4-E67D9DF81C52}" type="presOf" srcId="{3152A489-17A6-4120-A2A2-FDAC2B7AC0E6}" destId="{94E64309-AAD7-4085-893D-FFC9079F0809}" srcOrd="1" destOrd="0" presId="urn:microsoft.com/office/officeart/2009/3/layout/HorizontalOrganizationChart"/>
    <dgm:cxn modelId="{F57288BD-8062-4B56-8AA8-42EAEB7B8F0F}" type="presOf" srcId="{8902F0C9-E721-4BB6-A965-D9085517050B}" destId="{5D09E30F-0291-4C95-89BE-2A0F40228336}" srcOrd="0" destOrd="0" presId="urn:microsoft.com/office/officeart/2009/3/layout/HorizontalOrganizationChart"/>
    <dgm:cxn modelId="{D45137D1-4258-4E98-AACB-F9D0B3758037}" type="presOf" srcId="{3152A489-17A6-4120-A2A2-FDAC2B7AC0E6}" destId="{14947A0C-0B1A-42B8-A7F5-A85F23A4F969}" srcOrd="0" destOrd="0" presId="urn:microsoft.com/office/officeart/2009/3/layout/HorizontalOrganizationChart"/>
    <dgm:cxn modelId="{2EC312E9-BCEF-40FB-80C7-4C8C4AFF01EA}" srcId="{80C64907-33EB-4A8E-B725-BDC07A423A26}" destId="{3152A489-17A6-4120-A2A2-FDAC2B7AC0E6}" srcOrd="3" destOrd="0" parTransId="{9F0C3AB6-CFB9-4A0C-93D7-26E160513C55}" sibTransId="{0E22FA0F-33D5-4EEE-9094-C00E930B3882}"/>
    <dgm:cxn modelId="{A51121EC-2EE5-4945-9718-E1443E8CA3C2}" type="presOf" srcId="{A6B13620-1A15-42F4-B2B5-D7154C89EDC0}" destId="{CB4F296F-9C1C-4393-9604-FDD3BA656DF0}" srcOrd="1" destOrd="0" presId="urn:microsoft.com/office/officeart/2009/3/layout/HorizontalOrganizationChart"/>
    <dgm:cxn modelId="{ABC7F4FA-DEF9-4720-9F60-05EAAB6DC936}" srcId="{80C64907-33EB-4A8E-B725-BDC07A423A26}" destId="{D1566883-2D0B-40FF-A4FE-027C7756C99B}" srcOrd="0" destOrd="0" parTransId="{3A59987C-17CA-40B1-85BB-CA155AB293C8}" sibTransId="{7733CC18-F70B-41B2-B5F3-624A414417FE}"/>
    <dgm:cxn modelId="{783C27FC-209B-4E1B-85AF-380D4338A854}" type="presOf" srcId="{8902F0C9-E721-4BB6-A965-D9085517050B}" destId="{F13862AE-47F4-47BD-94AD-9075DBD509AC}" srcOrd="1" destOrd="0" presId="urn:microsoft.com/office/officeart/2009/3/layout/HorizontalOrganizationChart"/>
    <dgm:cxn modelId="{21CCEA6F-8E73-4F89-B0D7-CF17B1343A2E}" type="presParOf" srcId="{0C63FE3D-D0AD-4E59-B451-5D740248778C}" destId="{4E4A3362-3AA0-4E29-B366-177297843B6F}" srcOrd="0" destOrd="0" presId="urn:microsoft.com/office/officeart/2009/3/layout/HorizontalOrganizationChart"/>
    <dgm:cxn modelId="{6FDC922F-E630-4E5F-9EA0-9230020ACD7D}" type="presParOf" srcId="{4E4A3362-3AA0-4E29-B366-177297843B6F}" destId="{D232B3D3-BC6C-4A32-B8CC-F0A31C7DEB0D}" srcOrd="0" destOrd="0" presId="urn:microsoft.com/office/officeart/2009/3/layout/HorizontalOrganizationChart"/>
    <dgm:cxn modelId="{A4275C15-0BCD-4471-9886-EBA6C2989A86}" type="presParOf" srcId="{D232B3D3-BC6C-4A32-B8CC-F0A31C7DEB0D}" destId="{E9D6B027-4DC7-4777-ADD1-38F274175CC2}" srcOrd="0" destOrd="0" presId="urn:microsoft.com/office/officeart/2009/3/layout/HorizontalOrganizationChart"/>
    <dgm:cxn modelId="{F1C1C1D9-0D34-4A53-819F-2738CD9CD918}" type="presParOf" srcId="{D232B3D3-BC6C-4A32-B8CC-F0A31C7DEB0D}" destId="{C22ECDF6-E38B-486E-B581-593363E772D7}" srcOrd="1" destOrd="0" presId="urn:microsoft.com/office/officeart/2009/3/layout/HorizontalOrganizationChart"/>
    <dgm:cxn modelId="{E34B4E0C-52D7-4407-9021-AA7C7825E9F8}" type="presParOf" srcId="{4E4A3362-3AA0-4E29-B366-177297843B6F}" destId="{E8ED29B7-716D-44B1-BAEE-CFAB095ED6B4}" srcOrd="1" destOrd="0" presId="urn:microsoft.com/office/officeart/2009/3/layout/HorizontalOrganizationChart"/>
    <dgm:cxn modelId="{75EC86A3-4430-442E-A49A-45F577C11B15}" type="presParOf" srcId="{4E4A3362-3AA0-4E29-B366-177297843B6F}" destId="{992D6308-29A4-4332-997A-FB6238F6D72D}" srcOrd="2" destOrd="0" presId="urn:microsoft.com/office/officeart/2009/3/layout/HorizontalOrganizationChart"/>
    <dgm:cxn modelId="{E17CC8FC-B701-402C-8D87-895CDB4AD710}" type="presParOf" srcId="{0C63FE3D-D0AD-4E59-B451-5D740248778C}" destId="{DEF6505B-159B-4BC0-A378-00E49ED1339B}" srcOrd="1" destOrd="0" presId="urn:microsoft.com/office/officeart/2009/3/layout/HorizontalOrganizationChart"/>
    <dgm:cxn modelId="{60F398B0-456A-45B6-99C6-180B8EE7997B}" type="presParOf" srcId="{DEF6505B-159B-4BC0-A378-00E49ED1339B}" destId="{4993D8DD-AF95-4358-8E36-2D219F0A67DD}" srcOrd="0" destOrd="0" presId="urn:microsoft.com/office/officeart/2009/3/layout/HorizontalOrganizationChart"/>
    <dgm:cxn modelId="{376B0181-C7BF-4A99-87A1-4AD24B95171E}" type="presParOf" srcId="{4993D8DD-AF95-4358-8E36-2D219F0A67DD}" destId="{5D09E30F-0291-4C95-89BE-2A0F40228336}" srcOrd="0" destOrd="0" presId="urn:microsoft.com/office/officeart/2009/3/layout/HorizontalOrganizationChart"/>
    <dgm:cxn modelId="{D6E7F05C-605F-4BAD-A74B-298C5820318C}" type="presParOf" srcId="{4993D8DD-AF95-4358-8E36-2D219F0A67DD}" destId="{F13862AE-47F4-47BD-94AD-9075DBD509AC}" srcOrd="1" destOrd="0" presId="urn:microsoft.com/office/officeart/2009/3/layout/HorizontalOrganizationChart"/>
    <dgm:cxn modelId="{89BDCF61-8B05-45BD-8730-A8C2BF6E2E6A}" type="presParOf" srcId="{DEF6505B-159B-4BC0-A378-00E49ED1339B}" destId="{83E6A15B-385B-4CFC-BDAC-3ACF97688693}" srcOrd="1" destOrd="0" presId="urn:microsoft.com/office/officeart/2009/3/layout/HorizontalOrganizationChart"/>
    <dgm:cxn modelId="{9EDF0CE9-0DF0-4653-B3C2-9AF78A18A016}" type="presParOf" srcId="{DEF6505B-159B-4BC0-A378-00E49ED1339B}" destId="{6CE40519-618D-4DF9-91D1-0C7F5FDC8691}" srcOrd="2" destOrd="0" presId="urn:microsoft.com/office/officeart/2009/3/layout/HorizontalOrganizationChart"/>
    <dgm:cxn modelId="{78CF4D1F-3473-4069-9744-E29361DC21F1}" type="presParOf" srcId="{0C63FE3D-D0AD-4E59-B451-5D740248778C}" destId="{D5E4B6AE-79D2-499D-A1AD-BE8633550882}" srcOrd="2" destOrd="0" presId="urn:microsoft.com/office/officeart/2009/3/layout/HorizontalOrganizationChart"/>
    <dgm:cxn modelId="{3CE54774-1916-42CC-88F7-CA1E1667C682}" type="presParOf" srcId="{D5E4B6AE-79D2-499D-A1AD-BE8633550882}" destId="{8D3F08FF-78AD-45FF-BCC2-33AE4A78B528}" srcOrd="0" destOrd="0" presId="urn:microsoft.com/office/officeart/2009/3/layout/HorizontalOrganizationChart"/>
    <dgm:cxn modelId="{D1AF0C07-06E4-4D61-AA88-97ECE904F45E}" type="presParOf" srcId="{8D3F08FF-78AD-45FF-BCC2-33AE4A78B528}" destId="{A588F7C3-355B-4CED-A688-D3CB59BDAA13}" srcOrd="0" destOrd="0" presId="urn:microsoft.com/office/officeart/2009/3/layout/HorizontalOrganizationChart"/>
    <dgm:cxn modelId="{1A0A45DB-F01E-4752-9F6D-2E0222B439BC}" type="presParOf" srcId="{8D3F08FF-78AD-45FF-BCC2-33AE4A78B528}" destId="{CB4F296F-9C1C-4393-9604-FDD3BA656DF0}" srcOrd="1" destOrd="0" presId="urn:microsoft.com/office/officeart/2009/3/layout/HorizontalOrganizationChart"/>
    <dgm:cxn modelId="{96906F60-2217-4A56-8CC7-C4DA0651A012}" type="presParOf" srcId="{D5E4B6AE-79D2-499D-A1AD-BE8633550882}" destId="{E33B5504-AA7C-4124-982D-C29FBC7EF861}" srcOrd="1" destOrd="0" presId="urn:microsoft.com/office/officeart/2009/3/layout/HorizontalOrganizationChart"/>
    <dgm:cxn modelId="{458DEB55-B95D-4572-A77B-09512A7D96A3}" type="presParOf" srcId="{D5E4B6AE-79D2-499D-A1AD-BE8633550882}" destId="{333970B9-833C-4A3D-A416-BF67BF089C56}" srcOrd="2" destOrd="0" presId="urn:microsoft.com/office/officeart/2009/3/layout/HorizontalOrganizationChart"/>
    <dgm:cxn modelId="{470FA6FC-A0CC-424C-A8F3-594F9545D84C}" type="presParOf" srcId="{0C63FE3D-D0AD-4E59-B451-5D740248778C}" destId="{D2E8F8B6-351F-441F-91FA-5D959556BFC5}" srcOrd="3" destOrd="0" presId="urn:microsoft.com/office/officeart/2009/3/layout/HorizontalOrganizationChart"/>
    <dgm:cxn modelId="{D9116BE4-7033-4D91-A67C-5653170B9E17}" type="presParOf" srcId="{D2E8F8B6-351F-441F-91FA-5D959556BFC5}" destId="{EBDBC9D3-90D1-4A10-A298-033DE55D72B9}" srcOrd="0" destOrd="0" presId="urn:microsoft.com/office/officeart/2009/3/layout/HorizontalOrganizationChart"/>
    <dgm:cxn modelId="{F4D8427C-3AEC-4D43-8443-8E7B89CAF036}" type="presParOf" srcId="{EBDBC9D3-90D1-4A10-A298-033DE55D72B9}" destId="{14947A0C-0B1A-42B8-A7F5-A85F23A4F969}" srcOrd="0" destOrd="0" presId="urn:microsoft.com/office/officeart/2009/3/layout/HorizontalOrganizationChart"/>
    <dgm:cxn modelId="{E9BBE656-9D43-4100-9871-E73D427F307A}" type="presParOf" srcId="{EBDBC9D3-90D1-4A10-A298-033DE55D72B9}" destId="{94E64309-AAD7-4085-893D-FFC9079F0809}" srcOrd="1" destOrd="0" presId="urn:microsoft.com/office/officeart/2009/3/layout/HorizontalOrganizationChart"/>
    <dgm:cxn modelId="{0DF093BE-77D6-4768-A579-CD09F823B074}" type="presParOf" srcId="{D2E8F8B6-351F-441F-91FA-5D959556BFC5}" destId="{27F4938C-6E36-4263-B9C6-C81E2EA65A2F}" srcOrd="1" destOrd="0" presId="urn:microsoft.com/office/officeart/2009/3/layout/HorizontalOrganizationChart"/>
    <dgm:cxn modelId="{7203E6B0-4D71-414D-9CB8-B3B44B48FFA7}" type="presParOf" srcId="{D2E8F8B6-351F-441F-91FA-5D959556BFC5}" destId="{51C6F26B-38F3-4BF3-B1BF-E4A1DEED78EC}" srcOrd="2" destOrd="0" presId="urn:microsoft.com/office/officeart/2009/3/layout/HorizontalOrganizationChart"/>
    <dgm:cxn modelId="{9FF3288D-693A-4FB9-8B20-1003AE89C296}" type="presParOf" srcId="{0C63FE3D-D0AD-4E59-B451-5D740248778C}" destId="{CB6AC055-3389-4805-8921-3D46B0244BE4}" srcOrd="4" destOrd="0" presId="urn:microsoft.com/office/officeart/2009/3/layout/HorizontalOrganizationChart"/>
    <dgm:cxn modelId="{43124676-E909-4927-B511-DEAA84B3EE71}" type="presParOf" srcId="{CB6AC055-3389-4805-8921-3D46B0244BE4}" destId="{B23C3D45-0D1B-47A5-B318-C64295D6C8A3}" srcOrd="0" destOrd="0" presId="urn:microsoft.com/office/officeart/2009/3/layout/HorizontalOrganizationChart"/>
    <dgm:cxn modelId="{51DC5C76-F4F1-4793-B35C-E60760246FB8}" type="presParOf" srcId="{B23C3D45-0D1B-47A5-B318-C64295D6C8A3}" destId="{44C99A9D-E466-450F-9E46-59ABCBCDB74F}" srcOrd="0" destOrd="0" presId="urn:microsoft.com/office/officeart/2009/3/layout/HorizontalOrganizationChart"/>
    <dgm:cxn modelId="{1C5431FC-0788-4643-AAA4-B7366237D55E}" type="presParOf" srcId="{B23C3D45-0D1B-47A5-B318-C64295D6C8A3}" destId="{38CDA59E-889C-4311-86F9-DFCD14987419}" srcOrd="1" destOrd="0" presId="urn:microsoft.com/office/officeart/2009/3/layout/HorizontalOrganizationChart"/>
    <dgm:cxn modelId="{6E1DF516-9571-4D61-ACCA-09A21C0E368B}" type="presParOf" srcId="{CB6AC055-3389-4805-8921-3D46B0244BE4}" destId="{C00F4A52-0D3D-4D26-9972-0774D34A8E9C}" srcOrd="1" destOrd="0" presId="urn:microsoft.com/office/officeart/2009/3/layout/HorizontalOrganizationChart"/>
    <dgm:cxn modelId="{85FE57DB-882E-430D-ABDF-D206E786B345}" type="presParOf" srcId="{CB6AC055-3389-4805-8921-3D46B0244BE4}" destId="{20E7CAC6-70C8-4380-839A-C666203020B8}" srcOrd="2" destOrd="0" presId="urn:microsoft.com/office/officeart/2009/3/layout/HorizontalOrganizationChar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73F79F-E568-4489-9E46-F2C69D16EB4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7DBC46F-AE7F-4F7C-AECE-7FC6AC547E18}">
      <dgm:prSet custT="1"/>
      <dgm:spPr>
        <a:solidFill>
          <a:schemeClr val="bg1"/>
        </a:solidFill>
        <a:ln>
          <a:solidFill>
            <a:srgbClr val="5736C5"/>
          </a:solidFill>
        </a:ln>
      </dgm:spPr>
      <dgm:t>
        <a:bodyPr/>
        <a:lstStyle/>
        <a:p>
          <a:r>
            <a:rPr lang="en-US" sz="900" b="0" i="0">
              <a:solidFill>
                <a:schemeClr val="tx1"/>
              </a:solidFill>
            </a:rPr>
            <a:t>Development Communication Plan ​</a:t>
          </a:r>
          <a:endParaRPr lang="en-US" sz="900">
            <a:solidFill>
              <a:schemeClr val="tx1"/>
            </a:solidFill>
          </a:endParaRPr>
        </a:p>
      </dgm:t>
    </dgm:pt>
    <dgm:pt modelId="{5F3B1F32-6078-4B99-A523-94D5DD7D8264}" type="parTrans" cxnId="{2ED8E1DC-AFA7-4411-A784-6B33A053B593}">
      <dgm:prSet/>
      <dgm:spPr/>
      <dgm:t>
        <a:bodyPr/>
        <a:lstStyle/>
        <a:p>
          <a:endParaRPr lang="en-US"/>
        </a:p>
      </dgm:t>
    </dgm:pt>
    <dgm:pt modelId="{C53BA67E-9688-4BE6-9A78-41AB66CB7103}" type="sibTrans" cxnId="{2ED8E1DC-AFA7-4411-A784-6B33A053B593}">
      <dgm:prSet/>
      <dgm:spPr/>
      <dgm:t>
        <a:bodyPr/>
        <a:lstStyle/>
        <a:p>
          <a:endParaRPr lang="en-US"/>
        </a:p>
      </dgm:t>
    </dgm:pt>
    <dgm:pt modelId="{DFE42938-8669-45E2-BA9F-922834208F66}">
      <dgm:prSet custT="1"/>
      <dgm:spPr>
        <a:solidFill>
          <a:schemeClr val="bg1"/>
        </a:solidFill>
        <a:ln>
          <a:solidFill>
            <a:srgbClr val="5736C5"/>
          </a:solidFill>
        </a:ln>
      </dgm:spPr>
      <dgm:t>
        <a:bodyPr/>
        <a:lstStyle/>
        <a:p>
          <a:r>
            <a:rPr lang="en-US" sz="900" b="0" i="0">
              <a:solidFill>
                <a:schemeClr val="tx1"/>
              </a:solidFill>
            </a:rPr>
            <a:t>SMART Goals​</a:t>
          </a:r>
          <a:endParaRPr lang="en-US" sz="900">
            <a:solidFill>
              <a:schemeClr val="tx1"/>
            </a:solidFill>
          </a:endParaRPr>
        </a:p>
      </dgm:t>
    </dgm:pt>
    <dgm:pt modelId="{5B7723A5-4328-41FA-A8FD-1251F308CD19}" type="parTrans" cxnId="{D9DE0E11-89D6-403D-888C-1262DE76E16C}">
      <dgm:prSet/>
      <dgm:spPr/>
      <dgm:t>
        <a:bodyPr/>
        <a:lstStyle/>
        <a:p>
          <a:endParaRPr lang="en-US"/>
        </a:p>
      </dgm:t>
    </dgm:pt>
    <dgm:pt modelId="{79D4430F-30AE-4707-845D-575AD7894D66}" type="sibTrans" cxnId="{D9DE0E11-89D6-403D-888C-1262DE76E16C}">
      <dgm:prSet/>
      <dgm:spPr/>
      <dgm:t>
        <a:bodyPr/>
        <a:lstStyle/>
        <a:p>
          <a:endParaRPr lang="en-US"/>
        </a:p>
      </dgm:t>
    </dgm:pt>
    <dgm:pt modelId="{8124EA31-AE12-4F3C-A0CC-AE2BA4E54F4E}">
      <dgm:prSet custT="1"/>
      <dgm:spPr>
        <a:solidFill>
          <a:schemeClr val="bg1"/>
        </a:solidFill>
        <a:ln>
          <a:solidFill>
            <a:srgbClr val="5736C5"/>
          </a:solidFill>
        </a:ln>
      </dgm:spPr>
      <dgm:t>
        <a:bodyPr/>
        <a:lstStyle/>
        <a:p>
          <a:r>
            <a:rPr lang="en-US" sz="900" b="0" i="0">
              <a:solidFill>
                <a:schemeClr val="tx1"/>
              </a:solidFill>
            </a:rPr>
            <a:t>Compelling Story​</a:t>
          </a:r>
          <a:endParaRPr lang="en-US" sz="900">
            <a:solidFill>
              <a:schemeClr val="tx1"/>
            </a:solidFill>
          </a:endParaRPr>
        </a:p>
      </dgm:t>
    </dgm:pt>
    <dgm:pt modelId="{6040E7EE-8BAC-48B2-88F4-A8420D909919}" type="parTrans" cxnId="{58A2B8FB-CCA8-458E-B359-083343BAA8F6}">
      <dgm:prSet/>
      <dgm:spPr/>
      <dgm:t>
        <a:bodyPr/>
        <a:lstStyle/>
        <a:p>
          <a:endParaRPr lang="en-US"/>
        </a:p>
      </dgm:t>
    </dgm:pt>
    <dgm:pt modelId="{0C69044A-BD12-4395-9157-4596376597AB}" type="sibTrans" cxnId="{58A2B8FB-CCA8-458E-B359-083343BAA8F6}">
      <dgm:prSet/>
      <dgm:spPr/>
      <dgm:t>
        <a:bodyPr/>
        <a:lstStyle/>
        <a:p>
          <a:endParaRPr lang="en-US"/>
        </a:p>
      </dgm:t>
    </dgm:pt>
    <dgm:pt modelId="{013D6C0C-D7F8-48EC-884C-6B3542228A7C}">
      <dgm:prSet custT="1"/>
      <dgm:spPr>
        <a:solidFill>
          <a:schemeClr val="bg1"/>
        </a:solidFill>
        <a:ln>
          <a:solidFill>
            <a:srgbClr val="5736C5"/>
          </a:solidFill>
        </a:ln>
      </dgm:spPr>
      <dgm:t>
        <a:bodyPr/>
        <a:lstStyle/>
        <a:p>
          <a:r>
            <a:rPr lang="en-US" sz="900" b="0" i="0">
              <a:solidFill>
                <a:schemeClr val="tx1"/>
              </a:solidFill>
            </a:rPr>
            <a:t>Multiple Touches​</a:t>
          </a:r>
          <a:endParaRPr lang="en-US" sz="900">
            <a:solidFill>
              <a:schemeClr val="tx1"/>
            </a:solidFill>
          </a:endParaRPr>
        </a:p>
      </dgm:t>
    </dgm:pt>
    <dgm:pt modelId="{E371EA11-CB27-49DA-AFC1-3F166C8ECA4C}" type="parTrans" cxnId="{7BDF9BF1-6CF9-43E8-B6EF-345009AB218C}">
      <dgm:prSet/>
      <dgm:spPr/>
      <dgm:t>
        <a:bodyPr/>
        <a:lstStyle/>
        <a:p>
          <a:endParaRPr lang="en-US"/>
        </a:p>
      </dgm:t>
    </dgm:pt>
    <dgm:pt modelId="{7D4F5B99-9836-4A12-8532-9FA7A5CE2665}" type="sibTrans" cxnId="{7BDF9BF1-6CF9-43E8-B6EF-345009AB218C}">
      <dgm:prSet/>
      <dgm:spPr/>
      <dgm:t>
        <a:bodyPr/>
        <a:lstStyle/>
        <a:p>
          <a:endParaRPr lang="en-US"/>
        </a:p>
      </dgm:t>
    </dgm:pt>
    <dgm:pt modelId="{4FE57D4E-18B2-497D-ACAB-E68C81AF7D2A}">
      <dgm:prSet custT="1"/>
      <dgm:spPr>
        <a:solidFill>
          <a:schemeClr val="bg1"/>
        </a:solidFill>
        <a:ln>
          <a:solidFill>
            <a:srgbClr val="5736C5"/>
          </a:solidFill>
        </a:ln>
      </dgm:spPr>
      <dgm:t>
        <a:bodyPr/>
        <a:lstStyle/>
        <a:p>
          <a:r>
            <a:rPr lang="en-US" sz="900" b="0" i="0">
              <a:solidFill>
                <a:schemeClr val="tx1"/>
              </a:solidFill>
            </a:rPr>
            <a:t>Incorporating Major Donors​</a:t>
          </a:r>
          <a:endParaRPr lang="en-US" sz="900">
            <a:solidFill>
              <a:schemeClr val="tx1"/>
            </a:solidFill>
          </a:endParaRPr>
        </a:p>
      </dgm:t>
    </dgm:pt>
    <dgm:pt modelId="{D9F4D188-345D-4A63-8117-C12EE34E148F}" type="parTrans" cxnId="{74AE6E00-FBBB-4512-84A2-94CD35F82D70}">
      <dgm:prSet/>
      <dgm:spPr/>
      <dgm:t>
        <a:bodyPr/>
        <a:lstStyle/>
        <a:p>
          <a:endParaRPr lang="en-US"/>
        </a:p>
      </dgm:t>
    </dgm:pt>
    <dgm:pt modelId="{B8931B04-C797-444C-ABDB-D0B9AAE774BC}" type="sibTrans" cxnId="{74AE6E00-FBBB-4512-84A2-94CD35F82D70}">
      <dgm:prSet/>
      <dgm:spPr/>
      <dgm:t>
        <a:bodyPr/>
        <a:lstStyle/>
        <a:p>
          <a:endParaRPr lang="en-US"/>
        </a:p>
      </dgm:t>
    </dgm:pt>
    <dgm:pt modelId="{D0A26A82-67CB-4D25-A7E2-EF8D49B3EDEB}">
      <dgm:prSet custT="1"/>
      <dgm:spPr>
        <a:solidFill>
          <a:schemeClr val="bg1"/>
        </a:solidFill>
        <a:ln>
          <a:solidFill>
            <a:srgbClr val="5736C5"/>
          </a:solidFill>
        </a:ln>
      </dgm:spPr>
      <dgm:t>
        <a:bodyPr/>
        <a:lstStyle/>
        <a:p>
          <a:r>
            <a:rPr lang="en-US" sz="900" b="0" i="0">
              <a:solidFill>
                <a:schemeClr val="tx1"/>
              </a:solidFill>
            </a:rPr>
            <a:t>Stewardship</a:t>
          </a:r>
          <a:endParaRPr lang="en-US" sz="900">
            <a:solidFill>
              <a:schemeClr val="tx1"/>
            </a:solidFill>
          </a:endParaRPr>
        </a:p>
      </dgm:t>
    </dgm:pt>
    <dgm:pt modelId="{53D8C029-B760-46E8-8D0E-F9892964B445}" type="parTrans" cxnId="{1398D298-1AB8-46BC-A1FA-8E019BBAB592}">
      <dgm:prSet/>
      <dgm:spPr/>
      <dgm:t>
        <a:bodyPr/>
        <a:lstStyle/>
        <a:p>
          <a:endParaRPr lang="en-US"/>
        </a:p>
      </dgm:t>
    </dgm:pt>
    <dgm:pt modelId="{81E63639-96A1-45AC-96AE-58C569DE3739}" type="sibTrans" cxnId="{1398D298-1AB8-46BC-A1FA-8E019BBAB592}">
      <dgm:prSet/>
      <dgm:spPr/>
      <dgm:t>
        <a:bodyPr/>
        <a:lstStyle/>
        <a:p>
          <a:endParaRPr lang="en-US"/>
        </a:p>
      </dgm:t>
    </dgm:pt>
    <dgm:pt modelId="{F5CCC115-39FD-4507-87BC-AE7DBF035B40}" type="pres">
      <dgm:prSet presAssocID="{BC73F79F-E568-4489-9E46-F2C69D16EB43}" presName="CompostProcess" presStyleCnt="0">
        <dgm:presLayoutVars>
          <dgm:dir/>
          <dgm:resizeHandles val="exact"/>
        </dgm:presLayoutVars>
      </dgm:prSet>
      <dgm:spPr/>
    </dgm:pt>
    <dgm:pt modelId="{560827F4-A139-4C60-8B99-6D11FCE0740C}" type="pres">
      <dgm:prSet presAssocID="{BC73F79F-E568-4489-9E46-F2C69D16EB43}" presName="arrow" presStyleLbl="bgShp" presStyleIdx="0" presStyleCnt="1"/>
      <dgm:spPr>
        <a:solidFill>
          <a:srgbClr val="5736C5"/>
        </a:solidFill>
      </dgm:spPr>
    </dgm:pt>
    <dgm:pt modelId="{04F7085B-2FD5-471A-988F-B878A5EE3604}" type="pres">
      <dgm:prSet presAssocID="{BC73F79F-E568-4489-9E46-F2C69D16EB43}" presName="linearProcess" presStyleCnt="0"/>
      <dgm:spPr/>
    </dgm:pt>
    <dgm:pt modelId="{A5B69AFB-59AB-413A-93ED-F8DDA5B724C1}" type="pres">
      <dgm:prSet presAssocID="{A7DBC46F-AE7F-4F7C-AECE-7FC6AC547E18}" presName="textNode" presStyleLbl="node1" presStyleIdx="0" presStyleCnt="6" custScaleX="32467" custScaleY="59050">
        <dgm:presLayoutVars>
          <dgm:bulletEnabled val="1"/>
        </dgm:presLayoutVars>
      </dgm:prSet>
      <dgm:spPr/>
    </dgm:pt>
    <dgm:pt modelId="{720FAE01-7D68-4C4C-82A3-EC27557537D3}" type="pres">
      <dgm:prSet presAssocID="{C53BA67E-9688-4BE6-9A78-41AB66CB7103}" presName="sibTrans" presStyleCnt="0"/>
      <dgm:spPr/>
    </dgm:pt>
    <dgm:pt modelId="{32C9D496-CD97-4B0D-A9A2-215F24DFEB6E}" type="pres">
      <dgm:prSet presAssocID="{DFE42938-8669-45E2-BA9F-922834208F66}" presName="textNode" presStyleLbl="node1" presStyleIdx="1" presStyleCnt="6" custScaleX="32467" custScaleY="59050">
        <dgm:presLayoutVars>
          <dgm:bulletEnabled val="1"/>
        </dgm:presLayoutVars>
      </dgm:prSet>
      <dgm:spPr/>
    </dgm:pt>
    <dgm:pt modelId="{576DDA0D-F482-4180-AC3B-C72730FE7926}" type="pres">
      <dgm:prSet presAssocID="{79D4430F-30AE-4707-845D-575AD7894D66}" presName="sibTrans" presStyleCnt="0"/>
      <dgm:spPr/>
    </dgm:pt>
    <dgm:pt modelId="{82882FA6-2C04-401D-998A-2147D2CFACDF}" type="pres">
      <dgm:prSet presAssocID="{8124EA31-AE12-4F3C-A0CC-AE2BA4E54F4E}" presName="textNode" presStyleLbl="node1" presStyleIdx="2" presStyleCnt="6" custScaleX="32467" custScaleY="59050">
        <dgm:presLayoutVars>
          <dgm:bulletEnabled val="1"/>
        </dgm:presLayoutVars>
      </dgm:prSet>
      <dgm:spPr/>
    </dgm:pt>
    <dgm:pt modelId="{534FBBB4-AD87-49A8-B0A0-E1A5D59BDEB5}" type="pres">
      <dgm:prSet presAssocID="{0C69044A-BD12-4395-9157-4596376597AB}" presName="sibTrans" presStyleCnt="0"/>
      <dgm:spPr/>
    </dgm:pt>
    <dgm:pt modelId="{666774AE-F8A5-456F-B666-91D68A013CEB}" type="pres">
      <dgm:prSet presAssocID="{013D6C0C-D7F8-48EC-884C-6B3542228A7C}" presName="textNode" presStyleLbl="node1" presStyleIdx="3" presStyleCnt="6" custScaleX="32467" custScaleY="59050">
        <dgm:presLayoutVars>
          <dgm:bulletEnabled val="1"/>
        </dgm:presLayoutVars>
      </dgm:prSet>
      <dgm:spPr/>
    </dgm:pt>
    <dgm:pt modelId="{15AB039D-E7D1-40CB-8FD5-DF3223F9C8C0}" type="pres">
      <dgm:prSet presAssocID="{7D4F5B99-9836-4A12-8532-9FA7A5CE2665}" presName="sibTrans" presStyleCnt="0"/>
      <dgm:spPr/>
    </dgm:pt>
    <dgm:pt modelId="{28BEE609-7573-4372-8340-1C08E63493AD}" type="pres">
      <dgm:prSet presAssocID="{4FE57D4E-18B2-497D-ACAB-E68C81AF7D2A}" presName="textNode" presStyleLbl="node1" presStyleIdx="4" presStyleCnt="6" custScaleX="32467" custScaleY="59050">
        <dgm:presLayoutVars>
          <dgm:bulletEnabled val="1"/>
        </dgm:presLayoutVars>
      </dgm:prSet>
      <dgm:spPr/>
    </dgm:pt>
    <dgm:pt modelId="{5205C461-1D54-4E8E-AB11-3CFA464687F8}" type="pres">
      <dgm:prSet presAssocID="{B8931B04-C797-444C-ABDB-D0B9AAE774BC}" presName="sibTrans" presStyleCnt="0"/>
      <dgm:spPr/>
    </dgm:pt>
    <dgm:pt modelId="{05359FA1-990B-452F-BE74-3923AAB27EC9}" type="pres">
      <dgm:prSet presAssocID="{D0A26A82-67CB-4D25-A7E2-EF8D49B3EDEB}" presName="textNode" presStyleLbl="node1" presStyleIdx="5" presStyleCnt="6" custScaleX="32467" custScaleY="59050">
        <dgm:presLayoutVars>
          <dgm:bulletEnabled val="1"/>
        </dgm:presLayoutVars>
      </dgm:prSet>
      <dgm:spPr/>
    </dgm:pt>
  </dgm:ptLst>
  <dgm:cxnLst>
    <dgm:cxn modelId="{74AE6E00-FBBB-4512-84A2-94CD35F82D70}" srcId="{BC73F79F-E568-4489-9E46-F2C69D16EB43}" destId="{4FE57D4E-18B2-497D-ACAB-E68C81AF7D2A}" srcOrd="4" destOrd="0" parTransId="{D9F4D188-345D-4A63-8117-C12EE34E148F}" sibTransId="{B8931B04-C797-444C-ABDB-D0B9AAE774BC}"/>
    <dgm:cxn modelId="{D9DE0E11-89D6-403D-888C-1262DE76E16C}" srcId="{BC73F79F-E568-4489-9E46-F2C69D16EB43}" destId="{DFE42938-8669-45E2-BA9F-922834208F66}" srcOrd="1" destOrd="0" parTransId="{5B7723A5-4328-41FA-A8FD-1251F308CD19}" sibTransId="{79D4430F-30AE-4707-845D-575AD7894D66}"/>
    <dgm:cxn modelId="{FC660317-BC43-4A1E-AAD6-C6B9330366C5}" type="presOf" srcId="{BC73F79F-E568-4489-9E46-F2C69D16EB43}" destId="{F5CCC115-39FD-4507-87BC-AE7DBF035B40}" srcOrd="0" destOrd="0" presId="urn:microsoft.com/office/officeart/2005/8/layout/hProcess9"/>
    <dgm:cxn modelId="{37691C74-1DE8-454C-A0A4-707816EFD63A}" type="presOf" srcId="{013D6C0C-D7F8-48EC-884C-6B3542228A7C}" destId="{666774AE-F8A5-456F-B666-91D68A013CEB}" srcOrd="0" destOrd="0" presId="urn:microsoft.com/office/officeart/2005/8/layout/hProcess9"/>
    <dgm:cxn modelId="{7CD01757-82F5-4051-859A-93F360D9CAA4}" type="presOf" srcId="{A7DBC46F-AE7F-4F7C-AECE-7FC6AC547E18}" destId="{A5B69AFB-59AB-413A-93ED-F8DDA5B724C1}" srcOrd="0" destOrd="0" presId="urn:microsoft.com/office/officeart/2005/8/layout/hProcess9"/>
    <dgm:cxn modelId="{AECE7C92-E512-447F-84E7-30F7E08F7BB2}" type="presOf" srcId="{D0A26A82-67CB-4D25-A7E2-EF8D49B3EDEB}" destId="{05359FA1-990B-452F-BE74-3923AAB27EC9}" srcOrd="0" destOrd="0" presId="urn:microsoft.com/office/officeart/2005/8/layout/hProcess9"/>
    <dgm:cxn modelId="{1398D298-1AB8-46BC-A1FA-8E019BBAB592}" srcId="{BC73F79F-E568-4489-9E46-F2C69D16EB43}" destId="{D0A26A82-67CB-4D25-A7E2-EF8D49B3EDEB}" srcOrd="5" destOrd="0" parTransId="{53D8C029-B760-46E8-8D0E-F9892964B445}" sibTransId="{81E63639-96A1-45AC-96AE-58C569DE3739}"/>
    <dgm:cxn modelId="{0A9139B6-DF04-4910-B678-440DFF243A5A}" type="presOf" srcId="{4FE57D4E-18B2-497D-ACAB-E68C81AF7D2A}" destId="{28BEE609-7573-4372-8340-1C08E63493AD}" srcOrd="0" destOrd="0" presId="urn:microsoft.com/office/officeart/2005/8/layout/hProcess9"/>
    <dgm:cxn modelId="{F604DDCB-02C4-4ADF-9AAC-61C271D981AD}" type="presOf" srcId="{8124EA31-AE12-4F3C-A0CC-AE2BA4E54F4E}" destId="{82882FA6-2C04-401D-998A-2147D2CFACDF}" srcOrd="0" destOrd="0" presId="urn:microsoft.com/office/officeart/2005/8/layout/hProcess9"/>
    <dgm:cxn modelId="{2ED8E1DC-AFA7-4411-A784-6B33A053B593}" srcId="{BC73F79F-E568-4489-9E46-F2C69D16EB43}" destId="{A7DBC46F-AE7F-4F7C-AECE-7FC6AC547E18}" srcOrd="0" destOrd="0" parTransId="{5F3B1F32-6078-4B99-A523-94D5DD7D8264}" sibTransId="{C53BA67E-9688-4BE6-9A78-41AB66CB7103}"/>
    <dgm:cxn modelId="{7BDF9BF1-6CF9-43E8-B6EF-345009AB218C}" srcId="{BC73F79F-E568-4489-9E46-F2C69D16EB43}" destId="{013D6C0C-D7F8-48EC-884C-6B3542228A7C}" srcOrd="3" destOrd="0" parTransId="{E371EA11-CB27-49DA-AFC1-3F166C8ECA4C}" sibTransId="{7D4F5B99-9836-4A12-8532-9FA7A5CE2665}"/>
    <dgm:cxn modelId="{58A2B8FB-CCA8-458E-B359-083343BAA8F6}" srcId="{BC73F79F-E568-4489-9E46-F2C69D16EB43}" destId="{8124EA31-AE12-4F3C-A0CC-AE2BA4E54F4E}" srcOrd="2" destOrd="0" parTransId="{6040E7EE-8BAC-48B2-88F4-A8420D909919}" sibTransId="{0C69044A-BD12-4395-9157-4596376597AB}"/>
    <dgm:cxn modelId="{4AC0C7FD-6556-49FB-886F-DACE6B0D102A}" type="presOf" srcId="{DFE42938-8669-45E2-BA9F-922834208F66}" destId="{32C9D496-CD97-4B0D-A9A2-215F24DFEB6E}" srcOrd="0" destOrd="0" presId="urn:microsoft.com/office/officeart/2005/8/layout/hProcess9"/>
    <dgm:cxn modelId="{32325742-52B0-40D4-925A-1B80A664A9A0}" type="presParOf" srcId="{F5CCC115-39FD-4507-87BC-AE7DBF035B40}" destId="{560827F4-A139-4C60-8B99-6D11FCE0740C}" srcOrd="0" destOrd="0" presId="urn:microsoft.com/office/officeart/2005/8/layout/hProcess9"/>
    <dgm:cxn modelId="{42544D52-F705-49C9-8EEA-9CA5E81099CE}" type="presParOf" srcId="{F5CCC115-39FD-4507-87BC-AE7DBF035B40}" destId="{04F7085B-2FD5-471A-988F-B878A5EE3604}" srcOrd="1" destOrd="0" presId="urn:microsoft.com/office/officeart/2005/8/layout/hProcess9"/>
    <dgm:cxn modelId="{E2301BBA-81C8-43DE-90DD-3CEC018F66C0}" type="presParOf" srcId="{04F7085B-2FD5-471A-988F-B878A5EE3604}" destId="{A5B69AFB-59AB-413A-93ED-F8DDA5B724C1}" srcOrd="0" destOrd="0" presId="urn:microsoft.com/office/officeart/2005/8/layout/hProcess9"/>
    <dgm:cxn modelId="{289A740F-A7DD-4BB2-968E-DB1F8F1A4E1A}" type="presParOf" srcId="{04F7085B-2FD5-471A-988F-B878A5EE3604}" destId="{720FAE01-7D68-4C4C-82A3-EC27557537D3}" srcOrd="1" destOrd="0" presId="urn:microsoft.com/office/officeart/2005/8/layout/hProcess9"/>
    <dgm:cxn modelId="{454178CF-B802-460D-9D13-6AC4BA512A2F}" type="presParOf" srcId="{04F7085B-2FD5-471A-988F-B878A5EE3604}" destId="{32C9D496-CD97-4B0D-A9A2-215F24DFEB6E}" srcOrd="2" destOrd="0" presId="urn:microsoft.com/office/officeart/2005/8/layout/hProcess9"/>
    <dgm:cxn modelId="{43384FF5-EFCD-4840-8C51-69CD3DD1DC43}" type="presParOf" srcId="{04F7085B-2FD5-471A-988F-B878A5EE3604}" destId="{576DDA0D-F482-4180-AC3B-C72730FE7926}" srcOrd="3" destOrd="0" presId="urn:microsoft.com/office/officeart/2005/8/layout/hProcess9"/>
    <dgm:cxn modelId="{9E2D24A0-065A-41F7-92BF-4955DE80CD6E}" type="presParOf" srcId="{04F7085B-2FD5-471A-988F-B878A5EE3604}" destId="{82882FA6-2C04-401D-998A-2147D2CFACDF}" srcOrd="4" destOrd="0" presId="urn:microsoft.com/office/officeart/2005/8/layout/hProcess9"/>
    <dgm:cxn modelId="{27CAF52B-B930-4423-81F4-01AE5722B57A}" type="presParOf" srcId="{04F7085B-2FD5-471A-988F-B878A5EE3604}" destId="{534FBBB4-AD87-49A8-B0A0-E1A5D59BDEB5}" srcOrd="5" destOrd="0" presId="urn:microsoft.com/office/officeart/2005/8/layout/hProcess9"/>
    <dgm:cxn modelId="{875501C3-B244-4BA7-A4EE-2670CFCE7DA3}" type="presParOf" srcId="{04F7085B-2FD5-471A-988F-B878A5EE3604}" destId="{666774AE-F8A5-456F-B666-91D68A013CEB}" srcOrd="6" destOrd="0" presId="urn:microsoft.com/office/officeart/2005/8/layout/hProcess9"/>
    <dgm:cxn modelId="{2A327255-EFF1-48FB-8536-A83007C05278}" type="presParOf" srcId="{04F7085B-2FD5-471A-988F-B878A5EE3604}" destId="{15AB039D-E7D1-40CB-8FD5-DF3223F9C8C0}" srcOrd="7" destOrd="0" presId="urn:microsoft.com/office/officeart/2005/8/layout/hProcess9"/>
    <dgm:cxn modelId="{F8036573-97B5-42A9-A81D-A81726F95F4C}" type="presParOf" srcId="{04F7085B-2FD5-471A-988F-B878A5EE3604}" destId="{28BEE609-7573-4372-8340-1C08E63493AD}" srcOrd="8" destOrd="0" presId="urn:microsoft.com/office/officeart/2005/8/layout/hProcess9"/>
    <dgm:cxn modelId="{BB62E836-254C-4205-8E14-0AC14CAFC108}" type="presParOf" srcId="{04F7085B-2FD5-471A-988F-B878A5EE3604}" destId="{5205C461-1D54-4E8E-AB11-3CFA464687F8}" srcOrd="9" destOrd="0" presId="urn:microsoft.com/office/officeart/2005/8/layout/hProcess9"/>
    <dgm:cxn modelId="{9047989C-A690-4CA0-BC7E-1A89F39C6F97}" type="presParOf" srcId="{04F7085B-2FD5-471A-988F-B878A5EE3604}" destId="{05359FA1-990B-452F-BE74-3923AAB27EC9}"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356FC-615A-415C-8002-C89A5F4EE27A}">
      <dsp:nvSpPr>
        <dsp:cNvPr id="0" name=""/>
        <dsp:cNvSpPr/>
      </dsp:nvSpPr>
      <dsp:spPr>
        <a:xfrm>
          <a:off x="4052" y="1095627"/>
          <a:ext cx="1261765" cy="40163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i="0" kern="1200">
              <a:solidFill>
                <a:srgbClr val="5736C5"/>
              </a:solidFill>
            </a:rPr>
            <a:t>Knowledge​</a:t>
          </a:r>
          <a:endParaRPr lang="en-US" sz="1800" b="1" kern="1200">
            <a:solidFill>
              <a:srgbClr val="5736C5"/>
            </a:solidFill>
          </a:endParaRPr>
        </a:p>
      </dsp:txBody>
      <dsp:txXfrm>
        <a:off x="15815" y="1107390"/>
        <a:ext cx="1238239" cy="378108"/>
      </dsp:txXfrm>
    </dsp:sp>
    <dsp:sp modelId="{97847E7A-B569-4508-937A-FDD0911B986D}">
      <dsp:nvSpPr>
        <dsp:cNvPr id="0" name=""/>
        <dsp:cNvSpPr/>
      </dsp:nvSpPr>
      <dsp:spPr>
        <a:xfrm>
          <a:off x="1466635" y="1095627"/>
          <a:ext cx="1261765" cy="40163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i="0" kern="1200">
              <a:solidFill>
                <a:srgbClr val="5736C5"/>
              </a:solidFill>
            </a:rPr>
            <a:t>Positioning​</a:t>
          </a:r>
          <a:endParaRPr lang="en-US" sz="1800" b="1" kern="1200">
            <a:solidFill>
              <a:srgbClr val="5736C5"/>
            </a:solidFill>
          </a:endParaRPr>
        </a:p>
      </dsp:txBody>
      <dsp:txXfrm>
        <a:off x="1478398" y="1107390"/>
        <a:ext cx="1238239" cy="378108"/>
      </dsp:txXfrm>
    </dsp:sp>
    <dsp:sp modelId="{BBA08B9B-607D-4915-9E11-72028D415162}">
      <dsp:nvSpPr>
        <dsp:cNvPr id="0" name=""/>
        <dsp:cNvSpPr/>
      </dsp:nvSpPr>
      <dsp:spPr>
        <a:xfrm>
          <a:off x="2929217" y="1095627"/>
          <a:ext cx="1547407" cy="40163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i="0" kern="1200">
              <a:solidFill>
                <a:srgbClr val="5736C5"/>
              </a:solidFill>
            </a:rPr>
            <a:t>Demographics​</a:t>
          </a:r>
          <a:endParaRPr lang="en-US" sz="1800" b="1" kern="1200">
            <a:solidFill>
              <a:srgbClr val="5736C5"/>
            </a:solidFill>
          </a:endParaRPr>
        </a:p>
      </dsp:txBody>
      <dsp:txXfrm>
        <a:off x="2940980" y="1107390"/>
        <a:ext cx="1523881" cy="378108"/>
      </dsp:txXfrm>
    </dsp:sp>
    <dsp:sp modelId="{8D58E5E0-5735-4F68-B31E-23983E783634}">
      <dsp:nvSpPr>
        <dsp:cNvPr id="0" name=""/>
        <dsp:cNvSpPr/>
      </dsp:nvSpPr>
      <dsp:spPr>
        <a:xfrm>
          <a:off x="4677442" y="1095627"/>
          <a:ext cx="1261765" cy="40163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i="0" kern="1200">
              <a:solidFill>
                <a:srgbClr val="5736C5"/>
              </a:solidFill>
            </a:rPr>
            <a:t>Technology​</a:t>
          </a:r>
          <a:endParaRPr lang="en-US" sz="1800" b="1" kern="1200">
            <a:solidFill>
              <a:srgbClr val="5736C5"/>
            </a:solidFill>
          </a:endParaRPr>
        </a:p>
      </dsp:txBody>
      <dsp:txXfrm>
        <a:off x="4689205" y="1107390"/>
        <a:ext cx="1238239" cy="378108"/>
      </dsp:txXfrm>
    </dsp:sp>
    <dsp:sp modelId="{330B500C-129A-4D13-B2F6-394999FB0E82}">
      <dsp:nvSpPr>
        <dsp:cNvPr id="0" name=""/>
        <dsp:cNvSpPr/>
      </dsp:nvSpPr>
      <dsp:spPr>
        <a:xfrm>
          <a:off x="6140025" y="1095627"/>
          <a:ext cx="1261765" cy="40163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i="0" kern="1200">
              <a:solidFill>
                <a:srgbClr val="5736C5"/>
              </a:solidFill>
            </a:rPr>
            <a:t>Analytics​</a:t>
          </a:r>
          <a:endParaRPr lang="en-US" sz="1800" b="1" kern="1200">
            <a:solidFill>
              <a:srgbClr val="5736C5"/>
            </a:solidFill>
          </a:endParaRPr>
        </a:p>
      </dsp:txBody>
      <dsp:txXfrm>
        <a:off x="6151788" y="1107390"/>
        <a:ext cx="1238239" cy="378108"/>
      </dsp:txXfrm>
    </dsp:sp>
    <dsp:sp modelId="{C6D00A0B-6721-4023-BECE-5AA66EDCADA9}">
      <dsp:nvSpPr>
        <dsp:cNvPr id="0" name=""/>
        <dsp:cNvSpPr/>
      </dsp:nvSpPr>
      <dsp:spPr>
        <a:xfrm>
          <a:off x="7602607" y="1095627"/>
          <a:ext cx="1261765" cy="40163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i="0" kern="1200">
              <a:solidFill>
                <a:srgbClr val="5736C5"/>
              </a:solidFill>
            </a:rPr>
            <a:t>Motivation</a:t>
          </a:r>
          <a:endParaRPr lang="en-US" sz="1800" b="1" kern="1200">
            <a:solidFill>
              <a:srgbClr val="5736C5"/>
            </a:solidFill>
          </a:endParaRPr>
        </a:p>
      </dsp:txBody>
      <dsp:txXfrm>
        <a:off x="7614370" y="1107390"/>
        <a:ext cx="1238239" cy="378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6B027-4DC7-4777-ADD1-38F274175CC2}">
      <dsp:nvSpPr>
        <dsp:cNvPr id="0" name=""/>
        <dsp:cNvSpPr/>
      </dsp:nvSpPr>
      <dsp:spPr>
        <a:xfrm>
          <a:off x="321700" y="1461"/>
          <a:ext cx="3113681" cy="372085"/>
        </a:xfrm>
        <a:prstGeom prst="rect">
          <a:avLst/>
        </a:prstGeom>
        <a:solidFill>
          <a:srgbClr val="5736C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Crowdfunding</a:t>
          </a:r>
          <a:r>
            <a:rPr lang="en-US" sz="1600" b="0" i="0" kern="1200"/>
            <a:t>​</a:t>
          </a:r>
          <a:endParaRPr lang="en-US" sz="1600" kern="1200"/>
        </a:p>
      </dsp:txBody>
      <dsp:txXfrm>
        <a:off x="321700" y="1461"/>
        <a:ext cx="3113681" cy="372085"/>
      </dsp:txXfrm>
    </dsp:sp>
    <dsp:sp modelId="{5D09E30F-0291-4C95-89BE-2A0F40228336}">
      <dsp:nvSpPr>
        <dsp:cNvPr id="0" name=""/>
        <dsp:cNvSpPr/>
      </dsp:nvSpPr>
      <dsp:spPr>
        <a:xfrm>
          <a:off x="321700" y="526040"/>
          <a:ext cx="3113681" cy="372085"/>
        </a:xfrm>
        <a:prstGeom prst="rect">
          <a:avLst/>
        </a:prstGeom>
        <a:solidFill>
          <a:srgbClr val="5736C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P2P Fundraising</a:t>
          </a:r>
          <a:r>
            <a:rPr lang="en-US" sz="1600" b="0" i="0" kern="1200"/>
            <a:t>​</a:t>
          </a:r>
          <a:endParaRPr lang="en-US" sz="1600" kern="1200"/>
        </a:p>
      </dsp:txBody>
      <dsp:txXfrm>
        <a:off x="321700" y="526040"/>
        <a:ext cx="3113681" cy="372085"/>
      </dsp:txXfrm>
    </dsp:sp>
    <dsp:sp modelId="{A588F7C3-355B-4CED-A688-D3CB59BDAA13}">
      <dsp:nvSpPr>
        <dsp:cNvPr id="0" name=""/>
        <dsp:cNvSpPr/>
      </dsp:nvSpPr>
      <dsp:spPr>
        <a:xfrm>
          <a:off x="321700" y="1050619"/>
          <a:ext cx="3113681" cy="372085"/>
        </a:xfrm>
        <a:prstGeom prst="rect">
          <a:avLst/>
        </a:prstGeom>
        <a:solidFill>
          <a:srgbClr val="5736C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Social &amp; Professional Networks</a:t>
          </a:r>
          <a:r>
            <a:rPr lang="en-US" sz="1600" b="0" i="0" kern="1200"/>
            <a:t>​</a:t>
          </a:r>
          <a:endParaRPr lang="en-US" sz="1600" kern="1200"/>
        </a:p>
      </dsp:txBody>
      <dsp:txXfrm>
        <a:off x="321700" y="1050619"/>
        <a:ext cx="3113681" cy="372085"/>
      </dsp:txXfrm>
    </dsp:sp>
    <dsp:sp modelId="{14947A0C-0B1A-42B8-A7F5-A85F23A4F969}">
      <dsp:nvSpPr>
        <dsp:cNvPr id="0" name=""/>
        <dsp:cNvSpPr/>
      </dsp:nvSpPr>
      <dsp:spPr>
        <a:xfrm>
          <a:off x="321700" y="1575198"/>
          <a:ext cx="3113681" cy="372085"/>
        </a:xfrm>
        <a:prstGeom prst="rect">
          <a:avLst/>
        </a:prstGeom>
        <a:solidFill>
          <a:srgbClr val="5736C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Email</a:t>
          </a:r>
          <a:r>
            <a:rPr lang="en-US" sz="1600" b="0" i="0" kern="1200"/>
            <a:t>​</a:t>
          </a:r>
          <a:endParaRPr lang="en-US" sz="1600" kern="1200"/>
        </a:p>
      </dsp:txBody>
      <dsp:txXfrm>
        <a:off x="321700" y="1575198"/>
        <a:ext cx="3113681" cy="372085"/>
      </dsp:txXfrm>
    </dsp:sp>
    <dsp:sp modelId="{44C99A9D-E466-450F-9E46-59ABCBCDB74F}">
      <dsp:nvSpPr>
        <dsp:cNvPr id="0" name=""/>
        <dsp:cNvSpPr/>
      </dsp:nvSpPr>
      <dsp:spPr>
        <a:xfrm>
          <a:off x="321700" y="2099778"/>
          <a:ext cx="3113681" cy="372085"/>
        </a:xfrm>
        <a:prstGeom prst="rect">
          <a:avLst/>
        </a:prstGeom>
        <a:solidFill>
          <a:srgbClr val="5736C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Website</a:t>
          </a:r>
          <a:endParaRPr lang="en-US" sz="1600" kern="1200"/>
        </a:p>
      </dsp:txBody>
      <dsp:txXfrm>
        <a:off x="321700" y="2099778"/>
        <a:ext cx="3113681" cy="372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827F4-A139-4C60-8B99-6D11FCE0740C}">
      <dsp:nvSpPr>
        <dsp:cNvPr id="0" name=""/>
        <dsp:cNvSpPr/>
      </dsp:nvSpPr>
      <dsp:spPr>
        <a:xfrm>
          <a:off x="607355" y="0"/>
          <a:ext cx="6883365" cy="2473325"/>
        </a:xfrm>
        <a:prstGeom prst="rightArrow">
          <a:avLst/>
        </a:prstGeom>
        <a:solidFill>
          <a:srgbClr val="5736C5"/>
        </a:solidFill>
        <a:ln>
          <a:noFill/>
        </a:ln>
        <a:effectLst/>
      </dsp:spPr>
      <dsp:style>
        <a:lnRef idx="0">
          <a:scrgbClr r="0" g="0" b="0"/>
        </a:lnRef>
        <a:fillRef idx="1">
          <a:scrgbClr r="0" g="0" b="0"/>
        </a:fillRef>
        <a:effectRef idx="0">
          <a:scrgbClr r="0" g="0" b="0"/>
        </a:effectRef>
        <a:fontRef idx="minor"/>
      </dsp:style>
    </dsp:sp>
    <dsp:sp modelId="{A5B69AFB-59AB-413A-93ED-F8DDA5B724C1}">
      <dsp:nvSpPr>
        <dsp:cNvPr id="0" name=""/>
        <dsp:cNvSpPr/>
      </dsp:nvSpPr>
      <dsp:spPr>
        <a:xfrm>
          <a:off x="461" y="944562"/>
          <a:ext cx="1209330" cy="584199"/>
        </a:xfrm>
        <a:prstGeom prst="roundRect">
          <a:avLst/>
        </a:prstGeom>
        <a:solidFill>
          <a:schemeClr val="bg1"/>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a:solidFill>
                <a:schemeClr val="tx1"/>
              </a:solidFill>
            </a:rPr>
            <a:t>Development Communication Plan ​</a:t>
          </a:r>
          <a:endParaRPr lang="en-US" sz="900" kern="1200">
            <a:solidFill>
              <a:schemeClr val="tx1"/>
            </a:solidFill>
          </a:endParaRPr>
        </a:p>
      </dsp:txBody>
      <dsp:txXfrm>
        <a:off x="28979" y="973080"/>
        <a:ext cx="1152294" cy="527163"/>
      </dsp:txXfrm>
    </dsp:sp>
    <dsp:sp modelId="{32C9D496-CD97-4B0D-A9A2-215F24DFEB6E}">
      <dsp:nvSpPr>
        <dsp:cNvPr id="0" name=""/>
        <dsp:cNvSpPr/>
      </dsp:nvSpPr>
      <dsp:spPr>
        <a:xfrm>
          <a:off x="1378025" y="944562"/>
          <a:ext cx="1209330" cy="584199"/>
        </a:xfrm>
        <a:prstGeom prst="roundRect">
          <a:avLst/>
        </a:prstGeom>
        <a:solidFill>
          <a:schemeClr val="bg1"/>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a:solidFill>
                <a:schemeClr val="tx1"/>
              </a:solidFill>
            </a:rPr>
            <a:t>SMART Goals​</a:t>
          </a:r>
          <a:endParaRPr lang="en-US" sz="900" kern="1200">
            <a:solidFill>
              <a:schemeClr val="tx1"/>
            </a:solidFill>
          </a:endParaRPr>
        </a:p>
      </dsp:txBody>
      <dsp:txXfrm>
        <a:off x="1406543" y="973080"/>
        <a:ext cx="1152294" cy="527163"/>
      </dsp:txXfrm>
    </dsp:sp>
    <dsp:sp modelId="{82882FA6-2C04-401D-998A-2147D2CFACDF}">
      <dsp:nvSpPr>
        <dsp:cNvPr id="0" name=""/>
        <dsp:cNvSpPr/>
      </dsp:nvSpPr>
      <dsp:spPr>
        <a:xfrm>
          <a:off x="2755590" y="944562"/>
          <a:ext cx="1209330" cy="584199"/>
        </a:xfrm>
        <a:prstGeom prst="roundRect">
          <a:avLst/>
        </a:prstGeom>
        <a:solidFill>
          <a:schemeClr val="bg1"/>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a:solidFill>
                <a:schemeClr val="tx1"/>
              </a:solidFill>
            </a:rPr>
            <a:t>Compelling Story​</a:t>
          </a:r>
          <a:endParaRPr lang="en-US" sz="900" kern="1200">
            <a:solidFill>
              <a:schemeClr val="tx1"/>
            </a:solidFill>
          </a:endParaRPr>
        </a:p>
      </dsp:txBody>
      <dsp:txXfrm>
        <a:off x="2784108" y="973080"/>
        <a:ext cx="1152294" cy="527163"/>
      </dsp:txXfrm>
    </dsp:sp>
    <dsp:sp modelId="{666774AE-F8A5-456F-B666-91D68A013CEB}">
      <dsp:nvSpPr>
        <dsp:cNvPr id="0" name=""/>
        <dsp:cNvSpPr/>
      </dsp:nvSpPr>
      <dsp:spPr>
        <a:xfrm>
          <a:off x="4133155" y="944562"/>
          <a:ext cx="1209330" cy="584199"/>
        </a:xfrm>
        <a:prstGeom prst="roundRect">
          <a:avLst/>
        </a:prstGeom>
        <a:solidFill>
          <a:schemeClr val="bg1"/>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a:solidFill>
                <a:schemeClr val="tx1"/>
              </a:solidFill>
            </a:rPr>
            <a:t>Multiple Touches​</a:t>
          </a:r>
          <a:endParaRPr lang="en-US" sz="900" kern="1200">
            <a:solidFill>
              <a:schemeClr val="tx1"/>
            </a:solidFill>
          </a:endParaRPr>
        </a:p>
      </dsp:txBody>
      <dsp:txXfrm>
        <a:off x="4161673" y="973080"/>
        <a:ext cx="1152294" cy="527163"/>
      </dsp:txXfrm>
    </dsp:sp>
    <dsp:sp modelId="{28BEE609-7573-4372-8340-1C08E63493AD}">
      <dsp:nvSpPr>
        <dsp:cNvPr id="0" name=""/>
        <dsp:cNvSpPr/>
      </dsp:nvSpPr>
      <dsp:spPr>
        <a:xfrm>
          <a:off x="5510720" y="944562"/>
          <a:ext cx="1209330" cy="584199"/>
        </a:xfrm>
        <a:prstGeom prst="roundRect">
          <a:avLst/>
        </a:prstGeom>
        <a:solidFill>
          <a:schemeClr val="bg1"/>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a:solidFill>
                <a:schemeClr val="tx1"/>
              </a:solidFill>
            </a:rPr>
            <a:t>Incorporating Major Donors​</a:t>
          </a:r>
          <a:endParaRPr lang="en-US" sz="900" kern="1200">
            <a:solidFill>
              <a:schemeClr val="tx1"/>
            </a:solidFill>
          </a:endParaRPr>
        </a:p>
      </dsp:txBody>
      <dsp:txXfrm>
        <a:off x="5539238" y="973080"/>
        <a:ext cx="1152294" cy="527163"/>
      </dsp:txXfrm>
    </dsp:sp>
    <dsp:sp modelId="{05359FA1-990B-452F-BE74-3923AAB27EC9}">
      <dsp:nvSpPr>
        <dsp:cNvPr id="0" name=""/>
        <dsp:cNvSpPr/>
      </dsp:nvSpPr>
      <dsp:spPr>
        <a:xfrm>
          <a:off x="6888285" y="944562"/>
          <a:ext cx="1209330" cy="584199"/>
        </a:xfrm>
        <a:prstGeom prst="roundRect">
          <a:avLst/>
        </a:prstGeom>
        <a:solidFill>
          <a:schemeClr val="bg1"/>
        </a:solidFill>
        <a:ln w="12700" cap="flat" cmpd="sng" algn="ctr">
          <a:solidFill>
            <a:srgbClr val="5736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a:solidFill>
                <a:schemeClr val="tx1"/>
              </a:solidFill>
            </a:rPr>
            <a:t>Stewardship</a:t>
          </a:r>
          <a:endParaRPr lang="en-US" sz="900" kern="1200">
            <a:solidFill>
              <a:schemeClr val="tx1"/>
            </a:solidFill>
          </a:endParaRPr>
        </a:p>
      </dsp:txBody>
      <dsp:txXfrm>
        <a:off x="6916803" y="973080"/>
        <a:ext cx="1152294" cy="527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600" b="1" i="0" u="none" strike="noStrike">
                <a:solidFill>
                  <a:srgbClr val="000000"/>
                </a:solidFill>
                <a:effectLst/>
                <a:latin typeface="Calibri" panose="020F0502020204030204" pitchFamily="34" charset="0"/>
              </a:rPr>
              <a:t>TALKING POINTS:</a:t>
            </a:r>
            <a:endParaRPr lang="en-US" sz="1600"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Success in fundraising involves at least six key areas, please record them in Google Classroom.</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Knowledge. Knowing the most important information to learn about the cause. </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Positioning. Identifying the organization’s positioning and how it relates to the mission. </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Demographics. Understanding generational and cultural differences when it comes to giving. </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Technology. Using the latest fundraising tools to your advantage. </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Analytics. Analyzing data to discover trends in giving.</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Motivation. Setting motivational targets.</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If you are serious about furthering your organization’s cause, it makes sense to master as many areas as possible that could greatly affect your success. This module will dive into these six pillars.</a:t>
            </a:r>
            <a:endParaRPr lang="en-US" sz="14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5</a:t>
            </a:fld>
            <a:endParaRPr lang="en-US"/>
          </a:p>
        </p:txBody>
      </p:sp>
    </p:spTree>
    <p:extLst>
      <p:ext uri="{BB962C8B-B14F-4D97-AF65-F5344CB8AC3E}">
        <p14:creationId xmlns:p14="http://schemas.microsoft.com/office/powerpoint/2010/main" val="823179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TALKING POINTS: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Without a doubt, a campaign with a clear and realistic goal will lead to better results.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When you’re setting your goals, consider last year’s performance, the size and warmth of your lists, and how and what major donors you could motivate to be part of the effort.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Remember that if you haven’t sent an email to your email list for 4 months, you aren’t likely to have an overwhelming response.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Remember TOMA?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In this case, consider doing your campaign more for visibility and TOMA and keep your financial goal relatively low</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15</a:t>
            </a:fld>
            <a:endParaRPr lang="en-US"/>
          </a:p>
        </p:txBody>
      </p:sp>
    </p:spTree>
    <p:extLst>
      <p:ext uri="{BB962C8B-B14F-4D97-AF65-F5344CB8AC3E}">
        <p14:creationId xmlns:p14="http://schemas.microsoft.com/office/powerpoint/2010/main" val="390468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TALKING POINTS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Good storytelling is at the center of a great campaign and compelling effective ask.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Online campaigns require sending multiple messages and likely across multiple channels.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Map out your story arc, making sure that you have a clear call to action with every message.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Make sure that your messages are appropriate for the channel, reinforce the message and strengthen each other. </a:t>
            </a:r>
            <a:r>
              <a:rPr lang="en-US" sz="1800" b="0" i="0">
                <a:solidFill>
                  <a:srgbClr val="444444"/>
                </a:solidFill>
                <a:effectLst/>
                <a:latin typeface="Calibri" panose="020F0502020204030204" pitchFamily="34" charset="0"/>
              </a:rPr>
              <a:t>​</a:t>
            </a:r>
          </a:p>
          <a:p>
            <a:pPr algn="l" rtl="0" fontAlgn="base">
              <a:buFont typeface="Arial" panose="020B0604020202020204" pitchFamily="34" charset="0"/>
              <a:buNone/>
            </a:pPr>
            <a:r>
              <a:rPr lang="en-US" sz="1800" b="0" i="0">
                <a:solidFill>
                  <a:srgbClr val="444444"/>
                </a:solidFill>
                <a:effectLst/>
                <a:latin typeface="Calibri" panose="020F0502020204030204" pitchFamily="34" charset="0"/>
              </a:rPr>
              <a:t>For example:  </a:t>
            </a:r>
          </a:p>
          <a:p>
            <a:pPr algn="l" rtl="0" fontAlgn="base">
              <a:buFont typeface="Arial" panose="020B0604020202020204" pitchFamily="34" charset="0"/>
              <a:buNone/>
            </a:pPr>
            <a:r>
              <a:rPr lang="en-US" sz="1800" b="1" i="0">
                <a:solidFill>
                  <a:srgbClr val="444444"/>
                </a:solidFill>
                <a:effectLst/>
                <a:latin typeface="Calibri" panose="020F0502020204030204" pitchFamily="34" charset="0"/>
              </a:rPr>
              <a:t>Email</a:t>
            </a:r>
            <a:r>
              <a:rPr lang="en-US" sz="1800" b="0" i="0">
                <a:solidFill>
                  <a:srgbClr val="444444"/>
                </a:solidFill>
                <a:effectLst/>
                <a:latin typeface="Calibri" panose="020F0502020204030204" pitchFamily="34" charset="0"/>
              </a:rPr>
              <a:t> ask may include more details [message, impact of gift, giving link, donor roll or progress indictor link along with suggested gift amount buttons.</a:t>
            </a:r>
          </a:p>
          <a:p>
            <a:pPr algn="l" rtl="0" fontAlgn="base">
              <a:buFont typeface="Arial" panose="020B0604020202020204" pitchFamily="34" charset="0"/>
              <a:buNone/>
            </a:pPr>
            <a:r>
              <a:rPr lang="en-US" sz="1800" b="0" i="0">
                <a:solidFill>
                  <a:srgbClr val="444444"/>
                </a:solidFill>
                <a:effectLst/>
                <a:latin typeface="Calibri" panose="020F0502020204030204" pitchFamily="34" charset="0"/>
              </a:rPr>
              <a:t>Instagram/ Facebook/ Twitter  messaging will include an exceptional graphic, gif, short message and giving link </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Don’t overcomplicate.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Remember we learned earlier that too much noise is a barrier to communication.</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16</a:t>
            </a:fld>
            <a:endParaRPr lang="en-US"/>
          </a:p>
        </p:txBody>
      </p:sp>
    </p:spTree>
    <p:extLst>
      <p:ext uri="{BB962C8B-B14F-4D97-AF65-F5344CB8AC3E}">
        <p14:creationId xmlns:p14="http://schemas.microsoft.com/office/powerpoint/2010/main" val="424258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TALKING POINTS: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Help your donors visualize your story by using data visualizations, graphics, videos.  Your branding material will set the tone of the campaign and are a reflection of your organization, invest the resources in getting the visuals right the first time.</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Only use High resolution photos or an exceptional photography or video, paint the picture with words. </a:t>
            </a:r>
            <a:r>
              <a:rPr lang="en-US" sz="1800" b="0" i="0">
                <a:solidFill>
                  <a:srgbClr val="444444"/>
                </a:solidFill>
                <a:effectLst/>
                <a:latin typeface="Calibri" panose="020F0502020204030204" pitchFamily="34" charset="0"/>
              </a:rPr>
              <a:t>​ If resources are limited, look to your volunteers and supporters who possess the skills needed to amplify your campaign collateral</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Beware of using stock photography for a few reasons:</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mj-lt"/>
              <a:buAutoNum type="arabicPeriod"/>
            </a:pPr>
            <a:r>
              <a:rPr lang="en-US" sz="1800" b="0" i="0" u="none" strike="noStrike">
                <a:solidFill>
                  <a:srgbClr val="000000"/>
                </a:solidFill>
                <a:effectLst/>
                <a:latin typeface="Calibri" panose="020F0502020204030204" pitchFamily="34" charset="0"/>
              </a:rPr>
              <a:t>  When images are obviously stock photography, they can feel insincere</a:t>
            </a:r>
            <a:r>
              <a:rPr lang="en-US" sz="1800" b="0" i="0">
                <a:solidFill>
                  <a:srgbClr val="444444"/>
                </a:solidFill>
                <a:effectLst/>
                <a:latin typeface="Calibri" panose="020F0502020204030204" pitchFamily="34" charset="0"/>
              </a:rPr>
              <a:t>​, they may not be relevant to your target audience</a:t>
            </a:r>
            <a:endParaRPr lang="en-US" sz="1800" b="0" i="0">
              <a:solidFill>
                <a:srgbClr val="444444"/>
              </a:solidFill>
              <a:effectLst/>
              <a:latin typeface="Arial" panose="020B0604020202020204" pitchFamily="34" charset="0"/>
            </a:endParaRPr>
          </a:p>
          <a:p>
            <a:pPr algn="l" rtl="0" fontAlgn="base">
              <a:buFont typeface="+mj-lt"/>
              <a:buAutoNum type="arabicPeriod"/>
            </a:pPr>
            <a:r>
              <a:rPr lang="en-US" sz="1800" b="0" i="0" u="none" strike="noStrike">
                <a:solidFill>
                  <a:srgbClr val="000000"/>
                </a:solidFill>
                <a:effectLst/>
                <a:latin typeface="Calibri" panose="020F0502020204030204" pitchFamily="34" charset="0"/>
              </a:rPr>
              <a:t>  If you are using photography that you haven’t paid for, you can face copyright infringement penalties. </a:t>
            </a:r>
            <a:r>
              <a:rPr lang="en-US" sz="1800" b="0" i="0">
                <a:solidFill>
                  <a:srgbClr val="444444"/>
                </a:solidFill>
                <a:effectLst/>
                <a:latin typeface="Calibri" panose="020F0502020204030204" pitchFamily="34" charset="0"/>
              </a:rPr>
              <a:t>​</a:t>
            </a:r>
            <a:endParaRPr lang="en-US" sz="1800" b="0" i="0" u="none" strike="noStrike">
              <a:solidFill>
                <a:srgbClr val="444444"/>
              </a:solidFill>
              <a:effectLst/>
              <a:latin typeface="Arial" panose="020B0604020202020204" pitchFamily="34" charset="0"/>
            </a:endParaRPr>
          </a:p>
          <a:p>
            <a:pPr algn="l" rtl="0" fontAlgn="base">
              <a:buFont typeface="+mj-lt"/>
              <a:buAutoNum type="arabicPeriod"/>
            </a:pPr>
            <a:r>
              <a:rPr lang="en-US" sz="1800" b="0" i="0" u="none" strike="noStrike">
                <a:solidFill>
                  <a:srgbClr val="000000"/>
                </a:solidFill>
                <a:effectLst/>
                <a:latin typeface="Calibri" panose="020F0502020204030204" pitchFamily="34" charset="0"/>
              </a:rPr>
              <a:t>  Please do not grab images from a Google image search and use them in your campaign. </a:t>
            </a:r>
            <a:r>
              <a:rPr lang="en-US" sz="1800" b="0" i="0">
                <a:solidFill>
                  <a:srgbClr val="444444"/>
                </a:solidFill>
                <a:effectLst/>
                <a:latin typeface="Calibri" panose="020F0502020204030204" pitchFamily="34" charset="0"/>
              </a:rPr>
              <a:t>​This can become a copyright  liability issue for your organization</a:t>
            </a:r>
            <a:endParaRPr lang="en-US" sz="1800" b="0" i="0" u="none" strike="noStrike">
              <a:solidFill>
                <a:srgbClr val="444444"/>
              </a:solidFill>
              <a:effectLst/>
              <a:latin typeface="Arial" panose="020B0604020202020204" pitchFamily="34" charset="0"/>
            </a:endParaRPr>
          </a:p>
          <a:p>
            <a:pPr algn="l" rtl="0" fontAlgn="base">
              <a:buFont typeface="+mj-lt"/>
              <a:buAutoNum type="arabicPeriod"/>
            </a:pPr>
            <a:r>
              <a:rPr lang="en-US" sz="1800" b="0" i="0" u="none" strike="noStrike">
                <a:solidFill>
                  <a:srgbClr val="444444"/>
                </a:solidFill>
                <a:effectLst/>
                <a:latin typeface="Arial" panose="020B0604020202020204" pitchFamily="34" charset="0"/>
              </a:rPr>
              <a:t>  When using stock images, be sure to </a:t>
            </a:r>
            <a:r>
              <a:rPr lang="en-US" sz="1800" b="0" i="0" u="none" strike="noStrike">
                <a:solidFill>
                  <a:srgbClr val="000000"/>
                </a:solidFill>
                <a:effectLst/>
                <a:latin typeface="Calibri" panose="020F0502020204030204" pitchFamily="34" charset="0"/>
              </a:rPr>
              <a:t>pay for the image or take some of your own.</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17</a:t>
            </a:fld>
            <a:endParaRPr lang="en-US"/>
          </a:p>
        </p:txBody>
      </p:sp>
    </p:spTree>
    <p:extLst>
      <p:ext uri="{BB962C8B-B14F-4D97-AF65-F5344CB8AC3E}">
        <p14:creationId xmlns:p14="http://schemas.microsoft.com/office/powerpoint/2010/main" val="4288517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TALKING POINTS :</a:t>
            </a:r>
          </a:p>
          <a:p>
            <a:pPr algn="l" rtl="0" fontAlgn="base"/>
            <a:r>
              <a:rPr lang="en-US" sz="1800" b="0" i="0" u="none" strike="noStrike">
                <a:solidFill>
                  <a:srgbClr val="000000"/>
                </a:solidFill>
                <a:effectLst/>
                <a:latin typeface="Calibri" panose="020F0502020204030204" pitchFamily="34" charset="0"/>
              </a:rPr>
              <a:t>Involve your major donors!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Major gifts and Lead gifts will get allow you to achieve your goal sooner.  Crowd funding is effective, however it takes time.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Do you have a donor who would be motivated to issue a challenge or matching grant?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Apply the Gift Table Rule of Thirds: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sz="1800" b="0" i="0" u="none" strike="noStrike">
                <a:solidFill>
                  <a:srgbClr val="000000"/>
                </a:solidFill>
                <a:effectLst/>
                <a:latin typeface="Calibri" panose="020F0502020204030204" pitchFamily="34" charset="0"/>
              </a:rPr>
              <a:t>    -30% Lead Gifts, which account for over half of your goal (60 %)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    -Identifying your current major gift donors who may not have contributed or top prospects who are excited about your program</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    -For every gift you desire to secure, remember your organization will need at least four prospects for each desired gift.</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What board members and donors can you inspire to support the campaign by fundraising from their peers? </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18</a:t>
            </a:fld>
            <a:endParaRPr lang="en-US"/>
          </a:p>
        </p:txBody>
      </p:sp>
    </p:spTree>
    <p:extLst>
      <p:ext uri="{BB962C8B-B14F-4D97-AF65-F5344CB8AC3E}">
        <p14:creationId xmlns:p14="http://schemas.microsoft.com/office/powerpoint/2010/main" val="3054841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TALKING POINTS: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Once you have secured your lead gifts, now the multi-channel messaging begins.  Enlisting the support of Annual Giving Influencers who will inspire the masses.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Annual Giving Donors demonstrate, Yes- We Can, Together We Can and all Gifts matter</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Assess your organizations gift history to identify key donors to upgrade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Who are the donors that make an annual contribution via check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What is your average online gift amount?</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19</a:t>
            </a:fld>
            <a:endParaRPr lang="en-US"/>
          </a:p>
        </p:txBody>
      </p:sp>
    </p:spTree>
    <p:extLst>
      <p:ext uri="{BB962C8B-B14F-4D97-AF65-F5344CB8AC3E}">
        <p14:creationId xmlns:p14="http://schemas.microsoft.com/office/powerpoint/2010/main" val="2737775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DO: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Interactive instruction</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TALKING POINTS: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Applying the Rule of Thirds will allow you to achieve your goal.  We have discussed the vital role of Major Gifts and Peer-to Peer gifts to ensuring success.  Let's apply the Rule of Thirds to the Annual Donor, Digital Crowd Funding.  The sample chart is scaled to raise $1,000,000.  Take a moment to think about your organization and ways to maximize the power of the Annual Giving Donor for the final Third.</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Activity</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Take 5 minutes to compete the Gift Table with achievable Annual Gift increments</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What are some of your discoveries?</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Do you have enough current and prospective donors that you can place in tiers?</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20</a:t>
            </a:fld>
            <a:endParaRPr lang="en-US"/>
          </a:p>
        </p:txBody>
      </p:sp>
    </p:spTree>
    <p:extLst>
      <p:ext uri="{BB962C8B-B14F-4D97-AF65-F5344CB8AC3E}">
        <p14:creationId xmlns:p14="http://schemas.microsoft.com/office/powerpoint/2010/main" val="3915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DO:</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Interactive instruction</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TALKING POINTS: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This slide is taken from the </a:t>
            </a:r>
            <a:r>
              <a:rPr lang="en-US" sz="1800" b="0" i="1" u="none" strike="noStrike">
                <a:solidFill>
                  <a:srgbClr val="000000"/>
                </a:solidFill>
                <a:effectLst/>
                <a:latin typeface="Calibri" panose="020F0502020204030204" pitchFamily="34" charset="0"/>
              </a:rPr>
              <a:t>Stewardship</a:t>
            </a:r>
            <a:r>
              <a:rPr lang="en-US" sz="1800" b="0" i="0" u="none" strike="noStrike">
                <a:solidFill>
                  <a:srgbClr val="000000"/>
                </a:solidFill>
                <a:effectLst/>
                <a:latin typeface="Calibri" panose="020F0502020204030204" pitchFamily="34" charset="0"/>
              </a:rPr>
              <a:t> module.</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The biggest area of opportunity is in the follow-up.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The more comprehensive your follow-up, the stronger the relationship, the faster the cycle.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Be sure that your thank-you goes beyond “thank you for your tax-deductible contribution” to detailing the impact of the campaign and the donation on your organization.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Also, remember to tell them what to look forward to (TOMA).</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21</a:t>
            </a:fld>
            <a:endParaRPr lang="en-US"/>
          </a:p>
        </p:txBody>
      </p:sp>
    </p:spTree>
    <p:extLst>
      <p:ext uri="{BB962C8B-B14F-4D97-AF65-F5344CB8AC3E}">
        <p14:creationId xmlns:p14="http://schemas.microsoft.com/office/powerpoint/2010/main" val="67904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sz="1800" b="1" i="0" u="none" strike="noStrike">
                <a:solidFill>
                  <a:srgbClr val="000000"/>
                </a:solidFill>
                <a:effectLst/>
                <a:latin typeface="Calibri" panose="020F0502020204030204" pitchFamily="34" charset="0"/>
              </a:rPr>
              <a:t>TALKING POINTS:</a:t>
            </a:r>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Online fundraising is thriving, particularly in this current landscape. Take advantage of the tools available to you!</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Gens X &amp; Y are changing the giving landscape, but Baby Boomers and Matures are still the primary focus. Give your primary focus the attention they deserve, while ensuring you are building your pipeline.</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Social media and other tools such as P2P fundraising are viable avenues but should not be a primary fundraising strategy.</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Analytics in the nonprofit world provide knowledge that can have a powerful impact on results.</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endParaRPr lang="en-US" sz="1800" b="0" i="0">
              <a:solidFill>
                <a:srgbClr val="000000"/>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22</a:t>
            </a:fld>
            <a:endParaRPr lang="en-US"/>
          </a:p>
        </p:txBody>
      </p:sp>
    </p:spTree>
    <p:extLst>
      <p:ext uri="{BB962C8B-B14F-4D97-AF65-F5344CB8AC3E}">
        <p14:creationId xmlns:p14="http://schemas.microsoft.com/office/powerpoint/2010/main" val="368937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Talking Points:</a:t>
            </a:r>
          </a:p>
          <a:p>
            <a:r>
              <a:rPr lang="en-US"/>
              <a:t>A Fundraising Action Plan should include:</a:t>
            </a:r>
          </a:p>
          <a:p>
            <a:endParaRPr lang="en-US">
              <a:cs typeface="Calibri"/>
            </a:endParaRPr>
          </a:p>
          <a:p>
            <a:r>
              <a:rPr lang="en-US">
                <a:ea typeface="Calibri" panose="020F0502020204030204"/>
                <a:cs typeface="Calibri"/>
              </a:rPr>
              <a:t>Written Plan is a narrative that describes the fundraising goals, strategies to achieve those goals, etc.</a:t>
            </a:r>
          </a:p>
          <a:p>
            <a:r>
              <a:rPr lang="en-US">
                <a:ea typeface="Calibri" panose="020F0502020204030204"/>
                <a:cs typeface="Calibri"/>
              </a:rPr>
              <a:t> </a:t>
            </a:r>
          </a:p>
          <a:p>
            <a:r>
              <a:rPr lang="en-US">
                <a:ea typeface="Calibri" panose="020F0502020204030204"/>
                <a:cs typeface="Calibri"/>
              </a:rPr>
              <a:t>Operational plan that outlines goals (like the narrative plan) timelines, who's responsible, and  tactics. This is the plan that you will follow</a:t>
            </a: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23</a:t>
            </a:fld>
            <a:endParaRPr lang="en-US"/>
          </a:p>
        </p:txBody>
      </p:sp>
    </p:spTree>
    <p:extLst>
      <p:ext uri="{BB962C8B-B14F-4D97-AF65-F5344CB8AC3E}">
        <p14:creationId xmlns:p14="http://schemas.microsoft.com/office/powerpoint/2010/main" val="330219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400" b="1" i="0" u="none" strike="noStrike">
                <a:solidFill>
                  <a:srgbClr val="000000"/>
                </a:solidFill>
                <a:effectLst/>
                <a:latin typeface="Calibri" panose="020F0502020204030204" pitchFamily="34" charset="0"/>
              </a:rPr>
              <a:t>TALKING POINTS:</a:t>
            </a:r>
            <a:endParaRPr lang="en-US" sz="1400"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Success in fundraising involves at least six key areas, please record them in Google Classroom.</a:t>
            </a:r>
            <a:r>
              <a:rPr lang="en-US" sz="1200" b="0" i="0">
                <a:solidFill>
                  <a:srgbClr val="444444"/>
                </a:solidFill>
                <a:effectLst/>
                <a:latin typeface="Calibri" panose="020F050202020403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Knowledge. Knowing the most important information to learn about the cause. </a:t>
            </a:r>
            <a:r>
              <a:rPr lang="en-US" sz="1200" b="0" i="0">
                <a:solidFill>
                  <a:srgbClr val="444444"/>
                </a:solidFill>
                <a:effectLst/>
                <a:latin typeface="Calibri" panose="020F050202020403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Positioning. Identifying the organization’s positioning and how it relates to the mission. </a:t>
            </a:r>
            <a:r>
              <a:rPr lang="en-US" sz="1200" b="0" i="0">
                <a:solidFill>
                  <a:srgbClr val="444444"/>
                </a:solidFill>
                <a:effectLst/>
                <a:latin typeface="Calibri" panose="020F050202020403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Demographics. Understanding generational and cultural differences when it comes to giving. </a:t>
            </a:r>
            <a:r>
              <a:rPr lang="en-US" sz="1200" b="0" i="0">
                <a:solidFill>
                  <a:srgbClr val="444444"/>
                </a:solidFill>
                <a:effectLst/>
                <a:latin typeface="Calibri" panose="020F050202020403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Technology. Using the latest fundraising tools to your advantage. </a:t>
            </a:r>
            <a:r>
              <a:rPr lang="en-US" sz="1200" b="0" i="0">
                <a:solidFill>
                  <a:srgbClr val="444444"/>
                </a:solidFill>
                <a:effectLst/>
                <a:latin typeface="Calibri" panose="020F050202020403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Analytics. Analyzing data to discover trends in giving.</a:t>
            </a:r>
            <a:r>
              <a:rPr lang="en-US" sz="1200" b="0" i="0">
                <a:solidFill>
                  <a:srgbClr val="444444"/>
                </a:solidFill>
                <a:effectLst/>
                <a:latin typeface="Calibri" panose="020F050202020403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Motivation. Setting motivational targets.</a:t>
            </a:r>
            <a:r>
              <a:rPr lang="en-US" sz="1200" b="0" i="0">
                <a:solidFill>
                  <a:srgbClr val="444444"/>
                </a:solidFill>
                <a:effectLst/>
                <a:latin typeface="Calibri" panose="020F0502020204030204" pitchFamily="34" charset="0"/>
              </a:rPr>
              <a:t>​</a:t>
            </a:r>
            <a:endParaRPr lang="en-US" sz="12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If you are serious about furthering your organization’s cause, it makes sense to master as many areas as possible that could greatly affect your success. This module will dive into these six pillars.</a:t>
            </a:r>
            <a:endParaRPr lang="en-US" sz="12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6</a:t>
            </a:fld>
            <a:endParaRPr lang="en-US"/>
          </a:p>
        </p:txBody>
      </p:sp>
    </p:spTree>
    <p:extLst>
      <p:ext uri="{BB962C8B-B14F-4D97-AF65-F5344CB8AC3E}">
        <p14:creationId xmlns:p14="http://schemas.microsoft.com/office/powerpoint/2010/main" val="301515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400" b="1" i="0" u="none" strike="noStrike">
                <a:solidFill>
                  <a:srgbClr val="000000"/>
                </a:solidFill>
                <a:effectLst/>
                <a:latin typeface="Calibri" panose="020F0502020204030204" pitchFamily="34" charset="0"/>
              </a:rPr>
              <a:t>TALKING POINTS FROM CHAPTER:</a:t>
            </a:r>
            <a:r>
              <a:rPr lang="en-US" sz="1400"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If you waited to approach prospects until you knew every single detail of your cause, you would never approach a prospect. Instead, focus on the most important things and go deep.</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Mission “This is how we aim to change the world.”</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Activities “This is what we do every day to further the cause.”</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Future Focus / Vision “Here are our goals that will ensure the future of the mission for years to come.”</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Funding “This is how we will use your donation.”</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Ways to Plug In “Here is how you can get involved”</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Competitive Advantage “Here is why our organization is the right choice for making a smart investment.”</a:t>
            </a:r>
            <a:endParaRPr lang="en-US" sz="14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7</a:t>
            </a:fld>
            <a:endParaRPr lang="en-US"/>
          </a:p>
        </p:txBody>
      </p:sp>
    </p:spTree>
    <p:extLst>
      <p:ext uri="{BB962C8B-B14F-4D97-AF65-F5344CB8AC3E}">
        <p14:creationId xmlns:p14="http://schemas.microsoft.com/office/powerpoint/2010/main" val="379469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  </a:t>
            </a:r>
            <a:r>
              <a:rPr lang="en-US" sz="1400" b="1" i="0" u="none" strike="noStrike">
                <a:solidFill>
                  <a:srgbClr val="000000"/>
                </a:solidFill>
                <a:effectLst/>
                <a:latin typeface="Calibri" panose="020F0502020204030204" pitchFamily="34" charset="0"/>
              </a:rPr>
              <a:t>TALKING POINTS:</a:t>
            </a:r>
          </a:p>
          <a:p>
            <a:pPr algn="l" rtl="0" fontAlgn="base"/>
            <a:r>
              <a:rPr lang="en-US" sz="1400" b="0" i="0" u="none" strike="noStrike">
                <a:solidFill>
                  <a:srgbClr val="000000"/>
                </a:solidFill>
                <a:effectLst/>
                <a:latin typeface="Calibri" panose="020F0502020204030204" pitchFamily="34" charset="0"/>
              </a:rPr>
              <a:t>There are hundreds of ways to fundraise online. </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Considering the size and scope of the internet, they can be both vastly successful and dramatically underwhelming. </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Instead of focusing on the technologies with which to fundraise online, we will focus on the anatomy of a successful online fundraising campaign.</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One quick note before we get started: whatever you build and organize online, please be sure that it is mobile-friendly. </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Choose the platform based on what is easiest to use for you and for your donors, including on mobile.</a:t>
            </a:r>
          </a:p>
          <a:p>
            <a:pPr algn="l" rtl="0" fontAlgn="base">
              <a:buFont typeface="Arial" panose="020B0604020202020204" pitchFamily="34" charset="0"/>
              <a:buChar char="•"/>
            </a:pPr>
            <a:r>
              <a:rPr lang="en-US" sz="1400">
                <a:solidFill>
                  <a:srgbClr val="000000"/>
                </a:solidFill>
                <a:latin typeface="Calibri" panose="020F0502020204030204" pitchFamily="34" charset="0"/>
              </a:rPr>
              <a:t>Branding is critical, develop the necessary collateral pieces before your campaign, Thank YOU message with campaign results is necessary.  You need to share campaign results immediately.</a:t>
            </a:r>
          </a:p>
          <a:p>
            <a:pPr algn="l" rtl="0" fontAlgn="base">
              <a:buFont typeface="Arial" panose="020B0604020202020204" pitchFamily="34" charset="0"/>
              <a:buChar char="•"/>
            </a:pPr>
            <a:r>
              <a:rPr lang="en-US" sz="1400">
                <a:solidFill>
                  <a:srgbClr val="000000"/>
                </a:solidFill>
                <a:latin typeface="Calibri" panose="020F0502020204030204" pitchFamily="34" charset="0"/>
              </a:rPr>
              <a:t>Be sure to test all aspects of the platform: auto gift acknowledgement, progress indicator, donor roll and other features that contribute to an interactive online experience</a:t>
            </a:r>
            <a:endParaRPr lang="en-US" sz="14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9</a:t>
            </a:fld>
            <a:endParaRPr lang="en-US"/>
          </a:p>
        </p:txBody>
      </p:sp>
    </p:spTree>
    <p:extLst>
      <p:ext uri="{BB962C8B-B14F-4D97-AF65-F5344CB8AC3E}">
        <p14:creationId xmlns:p14="http://schemas.microsoft.com/office/powerpoint/2010/main" val="348024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400" b="1" i="0" u="none" strike="noStrike">
                <a:solidFill>
                  <a:srgbClr val="000000"/>
                </a:solidFill>
                <a:effectLst/>
                <a:latin typeface="Calibri" panose="020F0502020204030204" pitchFamily="34" charset="0"/>
              </a:rPr>
              <a:t>TALKING POINTS FROM THE CHAPTER:</a:t>
            </a:r>
            <a:r>
              <a:rPr lang="en-US" sz="1400"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The keys to a successful online fundraising campaign aren’t unlike the keys to any successful campaign.</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SMART Goals create the foundation for </a:t>
            </a:r>
            <a:r>
              <a:rPr lang="en-US" sz="1400">
                <a:solidFill>
                  <a:srgbClr val="000000"/>
                </a:solidFill>
                <a:latin typeface="Calibri" panose="020F0502020204030204" pitchFamily="34" charset="0"/>
              </a:rPr>
              <a:t>a successful campaign.  Assess</a:t>
            </a: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Plan early</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Set a realistic goal that is distinct and backed by data</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Tell a great stor</a:t>
            </a:r>
            <a:r>
              <a:rPr lang="en-US" sz="1400" u="none" strike="noStrike">
                <a:solidFill>
                  <a:srgbClr val="444444"/>
                </a:solidFill>
                <a:latin typeface="Calibri" panose="020F0502020204030204" pitchFamily="34" charset="0"/>
              </a:rPr>
              <a:t>ies that inspire donors to want to participate in being a part of impactful community work</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Plan multiple touches (no such thing as a one-email wonder)</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Involve your major donors, there gifts at times, often contributes to exceeding the goal</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Don’t forget to plan the follow-up</a:t>
            </a:r>
            <a:endParaRPr lang="en-US" sz="14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10</a:t>
            </a:fld>
            <a:endParaRPr lang="en-US"/>
          </a:p>
        </p:txBody>
      </p:sp>
    </p:spTree>
    <p:extLst>
      <p:ext uri="{BB962C8B-B14F-4D97-AF65-F5344CB8AC3E}">
        <p14:creationId xmlns:p14="http://schemas.microsoft.com/office/powerpoint/2010/main" val="60891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400" b="0" i="0" u="none" strike="noStrike">
                <a:solidFill>
                  <a:srgbClr val="000000"/>
                </a:solidFill>
                <a:effectLst/>
                <a:latin typeface="Calibri" panose="020F0502020204030204" pitchFamily="34" charset="0"/>
              </a:rPr>
              <a:t>Interactive Discussion</a:t>
            </a:r>
            <a:r>
              <a:rPr lang="en-US" sz="1400"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Discuss the importance of each phase, inviting students to share their thoughts about each phase.</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None/>
            </a:pPr>
            <a:r>
              <a:rPr lang="en-US" sz="1400" b="1" i="0" u="none" strike="noStrike">
                <a:solidFill>
                  <a:srgbClr val="000000"/>
                </a:solidFill>
                <a:effectLst/>
                <a:latin typeface="Calibri" panose="020F0502020204030204" pitchFamily="34" charset="0"/>
              </a:rPr>
              <a:t>Engagement Questions </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What are the risks if you don’t carefully conduct each phase?</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What are some examples of activities in each phase?</a:t>
            </a:r>
            <a:r>
              <a:rPr lang="en-US" sz="1400" b="0" i="0">
                <a:solidFill>
                  <a:srgbClr val="444444"/>
                </a:solidFill>
                <a:effectLst/>
                <a:latin typeface="Calibri" panose="020F0502020204030204" pitchFamily="34" charset="0"/>
              </a:rPr>
              <a:t>​</a:t>
            </a:r>
            <a:endParaRPr lang="en-US" sz="14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400" b="0" i="0" u="none" strike="noStrike">
                <a:solidFill>
                  <a:srgbClr val="000000"/>
                </a:solidFill>
                <a:effectLst/>
                <a:latin typeface="Calibri" panose="020F0502020204030204" pitchFamily="34" charset="0"/>
              </a:rPr>
              <a:t>On the next slide, you will discuss specific activities within each phase.</a:t>
            </a:r>
            <a:endParaRPr lang="en-US" sz="14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11</a:t>
            </a:fld>
            <a:endParaRPr lang="en-US"/>
          </a:p>
        </p:txBody>
      </p:sp>
    </p:spTree>
    <p:extLst>
      <p:ext uri="{BB962C8B-B14F-4D97-AF65-F5344CB8AC3E}">
        <p14:creationId xmlns:p14="http://schemas.microsoft.com/office/powerpoint/2010/main" val="79853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1" i="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Calibri" panose="020F0502020204030204" pitchFamily="34" charset="0"/>
              </a:rPr>
              <a:t>Discuss the SWOT Analysis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a:solidFill>
                  <a:srgbClr val="000000"/>
                </a:solidFill>
                <a:effectLst/>
                <a:latin typeface="Calibri" panose="020F0502020204030204" pitchFamily="34" charset="0"/>
              </a:rPr>
              <a:t>Group Activity</a:t>
            </a:r>
            <a:r>
              <a:rPr lang="en-US" sz="1800" b="1" i="0" u="none" strike="noStrike">
                <a:solidFill>
                  <a:srgbClr val="444444"/>
                </a:solidFill>
                <a:effectLst/>
                <a:latin typeface="Calibri" panose="020F0502020204030204" pitchFamily="34" charset="0"/>
              </a:rPr>
              <a:t>:  Review and </a:t>
            </a:r>
            <a:r>
              <a:rPr lang="en-US" sz="1800" b="1" i="0" u="none" strike="noStrike">
                <a:solidFill>
                  <a:srgbClr val="000000"/>
                </a:solidFill>
                <a:effectLst/>
                <a:latin typeface="Calibri" panose="020F0502020204030204" pitchFamily="34" charset="0"/>
              </a:rPr>
              <a:t>Complete the SWOT Chart [10 minutes]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a:solidFill>
                  <a:srgbClr val="000000"/>
                </a:solidFill>
                <a:effectLst/>
                <a:latin typeface="Calibri" panose="020F0502020204030204" pitchFamily="34" charset="0"/>
              </a:rPr>
              <a:t>Talking Points:</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What are Strengthens of digital fundraising? [Examples: Increased Branding, Engagement, Supporters, Automated notification features, efficient use of resources]</a:t>
            </a: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What are the Weaknesses [Examples: Depends on the organization’s mission</a:t>
            </a: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What are the Opportunities [Additional revenue stream, automation, engagement, cost effective, increasing number of donors, increasing constituency types]</a:t>
            </a: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What are the Threats?  [Examples: Missing potential supporters, left behind, donor privacy-if online form does not include option for anonymity]</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12</a:t>
            </a:fld>
            <a:endParaRPr lang="en-US"/>
          </a:p>
        </p:txBody>
      </p:sp>
    </p:spTree>
    <p:extLst>
      <p:ext uri="{BB962C8B-B14F-4D97-AF65-F5344CB8AC3E}">
        <p14:creationId xmlns:p14="http://schemas.microsoft.com/office/powerpoint/2010/main" val="404372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TALKING POINTS: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1" i="0" u="none" strike="noStrike">
                <a:solidFill>
                  <a:srgbClr val="000000"/>
                </a:solidFill>
                <a:effectLst/>
                <a:latin typeface="Calibri" panose="020F0502020204030204" pitchFamily="34" charset="0"/>
              </a:rPr>
              <a:t>Planning Phase:</a:t>
            </a:r>
            <a:r>
              <a:rPr lang="en-US" sz="1800" b="1" i="0">
                <a:solidFill>
                  <a:srgbClr val="444444"/>
                </a:solidFill>
                <a:effectLst/>
                <a:latin typeface="Calibri" panose="020F0502020204030204" pitchFamily="34" charset="0"/>
              </a:rPr>
              <a:t>​</a:t>
            </a:r>
            <a:endParaRPr lang="en-US" sz="1800" b="1"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In the planning phase, you are evaluating past campaign performance, defining your focus, segmenting your lists, setting your goal, laying out your tasks, and gathering assets like testimonials, photos, videos, developing promotional collateral to share campaign progress in real time; setting your communications plan timeline</a:t>
            </a:r>
            <a:endParaRPr lang="en-US" sz="1800" b="0" i="0">
              <a:solidFill>
                <a:srgbClr val="444444"/>
              </a:solidFill>
              <a:effectLst/>
              <a:latin typeface="Arial" panose="020B060402020202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1" i="0" u="none" strike="noStrike">
                <a:solidFill>
                  <a:srgbClr val="000000"/>
                </a:solidFill>
                <a:effectLst/>
                <a:latin typeface="Calibri" panose="020F0502020204030204" pitchFamily="34" charset="0"/>
              </a:rPr>
              <a:t>Execution Phase:</a:t>
            </a:r>
            <a:r>
              <a:rPr lang="en-US" sz="1800" b="1" i="0">
                <a:solidFill>
                  <a:srgbClr val="444444"/>
                </a:solidFill>
                <a:effectLst/>
                <a:latin typeface="Calibri" panose="020F0502020204030204" pitchFamily="34" charset="0"/>
              </a:rPr>
              <a:t>​</a:t>
            </a:r>
            <a:endParaRPr lang="en-US" sz="1800" b="1"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In the execution phase, you’re building and launching.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Build the campaign webpage</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Consider sending a save-the-date</a:t>
            </a:r>
            <a:r>
              <a:rPr lang="en-US" sz="1800" b="0" i="0">
                <a:solidFill>
                  <a:srgbClr val="444444"/>
                </a:solidFill>
                <a:effectLst/>
                <a:latin typeface="Calibri" panose="020F0502020204030204" pitchFamily="34" charset="0"/>
              </a:rPr>
              <a:t>​-30 to 45 days prior to launch</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Be sure to track the performance of your messages, analytical data will help evaluate messaging performance  and allow time to make changes as needed</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If your list (followers or email) is big enough, you can A/B test your messages by sending slightly different messages to similar lists and recording which performed better.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This will help you make tweaks to your messages as you go for stronger results.</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1" i="0" u="none" strike="noStrike">
                <a:solidFill>
                  <a:srgbClr val="000000"/>
                </a:solidFill>
                <a:effectLst/>
                <a:latin typeface="Calibri" panose="020F0502020204030204" pitchFamily="34" charset="0"/>
              </a:rPr>
              <a:t>Follow-up Phase:</a:t>
            </a:r>
            <a:r>
              <a:rPr lang="en-US" sz="1800" b="1" i="0">
                <a:solidFill>
                  <a:srgbClr val="444444"/>
                </a:solidFill>
                <a:effectLst/>
                <a:latin typeface="Calibri" panose="020F0502020204030204" pitchFamily="34" charset="0"/>
              </a:rPr>
              <a:t>​</a:t>
            </a:r>
            <a:endParaRPr lang="en-US" sz="1800" b="1"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In the final phase, you’re resting. But not until after you say thank you!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Make sure you provide details on the results of the campaign and the impact of the donations.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Run all the reports, analyze the data, and document everything.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Save all your messages, tests, lists, results, and important information (even something as minor as “this email went out at 3pm instead of the planned 8:30am”) so that you can refer to it next time.</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13</a:t>
            </a:fld>
            <a:endParaRPr lang="en-US"/>
          </a:p>
        </p:txBody>
      </p:sp>
    </p:spTree>
    <p:extLst>
      <p:ext uri="{BB962C8B-B14F-4D97-AF65-F5344CB8AC3E}">
        <p14:creationId xmlns:p14="http://schemas.microsoft.com/office/powerpoint/2010/main" val="37573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1" i="0" u="none" strike="noStrike">
                <a:solidFill>
                  <a:srgbClr val="000000"/>
                </a:solidFill>
                <a:effectLst/>
                <a:latin typeface="Calibri" panose="020F0502020204030204" pitchFamily="34" charset="0"/>
              </a:rPr>
              <a:t>TALKING POINTS :</a:t>
            </a:r>
          </a:p>
          <a:p>
            <a:pPr algn="l" rtl="0" fontAlgn="base"/>
            <a:r>
              <a:rPr lang="en-US" sz="1800" b="0" i="0" u="none" strike="noStrike">
                <a:solidFill>
                  <a:srgbClr val="000000"/>
                </a:solidFill>
                <a:effectLst/>
                <a:latin typeface="Calibri" panose="020F0502020204030204" pitchFamily="34" charset="0"/>
              </a:rPr>
              <a:t>Without a doubt, a campaign with a clear and realistic goal will lead to better results.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When you’re setting your goals, consider last year’s performance, the size and warmth of your lists, and how and what major donors you could motivate to be part of the effort. </a:t>
            </a:r>
            <a:r>
              <a:rPr lang="en-US" sz="1800"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a:solidFill>
                  <a:srgbClr val="444444"/>
                </a:solidFill>
                <a:effectLst/>
                <a:latin typeface="Calibri" panose="020F0502020204030204" pitchFamily="34" charset="0"/>
              </a:rPr>
              <a:t>SMART Goals establish how to measure success</a:t>
            </a:r>
          </a:p>
          <a:p>
            <a:pPr algn="l" rtl="0" fontAlgn="base">
              <a:buFont typeface="Arial" panose="020B0604020202020204" pitchFamily="34" charset="0"/>
              <a:buChar char="•"/>
            </a:pPr>
            <a:r>
              <a:rPr lang="en-US" sz="1800" b="1" i="0">
                <a:solidFill>
                  <a:srgbClr val="444444"/>
                </a:solidFill>
                <a:effectLst/>
                <a:latin typeface="Calibri" panose="020F0502020204030204" pitchFamily="34" charset="0"/>
              </a:rPr>
              <a:t>Specific: </a:t>
            </a:r>
            <a:r>
              <a:rPr lang="en-US" sz="1800" b="0" i="0">
                <a:solidFill>
                  <a:srgbClr val="444444"/>
                </a:solidFill>
                <a:effectLst/>
                <a:latin typeface="Calibri" panose="020F0502020204030204" pitchFamily="34" charset="0"/>
              </a:rPr>
              <a:t>What is the campaign focus, dollars raised or number of donors</a:t>
            </a:r>
          </a:p>
          <a:p>
            <a:pPr algn="l" rtl="0" fontAlgn="base">
              <a:buFont typeface="Arial" panose="020B0604020202020204" pitchFamily="34" charset="0"/>
              <a:buChar char="•"/>
            </a:pPr>
            <a:r>
              <a:rPr lang="en-US" sz="1800" b="1" i="0">
                <a:solidFill>
                  <a:srgbClr val="444444"/>
                </a:solidFill>
                <a:effectLst/>
                <a:latin typeface="Calibri" panose="020F0502020204030204" pitchFamily="34" charset="0"/>
              </a:rPr>
              <a:t>Measurable</a:t>
            </a:r>
            <a:r>
              <a:rPr lang="en-US" sz="1800" b="0" i="0">
                <a:solidFill>
                  <a:srgbClr val="444444"/>
                </a:solidFill>
                <a:effectLst/>
                <a:latin typeface="Calibri" panose="020F0502020204030204" pitchFamily="34" charset="0"/>
              </a:rPr>
              <a:t>: Is the emphasis a percentage increase or a specific number</a:t>
            </a:r>
          </a:p>
          <a:p>
            <a:pPr algn="l" rtl="0" fontAlgn="base">
              <a:buFont typeface="Arial" panose="020B0604020202020204" pitchFamily="34" charset="0"/>
              <a:buChar char="•"/>
            </a:pPr>
            <a:r>
              <a:rPr lang="en-US" sz="1800" b="1" i="0">
                <a:solidFill>
                  <a:srgbClr val="444444"/>
                </a:solidFill>
                <a:effectLst/>
                <a:latin typeface="Calibri" panose="020F0502020204030204" pitchFamily="34" charset="0"/>
              </a:rPr>
              <a:t>Attainable</a:t>
            </a:r>
            <a:r>
              <a:rPr lang="en-US" sz="1800" b="0" i="0">
                <a:solidFill>
                  <a:srgbClr val="444444"/>
                </a:solidFill>
                <a:effectLst/>
                <a:latin typeface="Calibri" panose="020F0502020204030204" pitchFamily="34" charset="0"/>
              </a:rPr>
              <a:t>: Review past performance, is the goal realistic? Do you have the donor base to support the goal?</a:t>
            </a:r>
          </a:p>
          <a:p>
            <a:pPr algn="l" rtl="0" fontAlgn="base">
              <a:buFont typeface="Arial" panose="020B0604020202020204" pitchFamily="34" charset="0"/>
              <a:buChar char="•"/>
            </a:pPr>
            <a:r>
              <a:rPr lang="en-US" sz="1800" b="1" i="0">
                <a:solidFill>
                  <a:srgbClr val="444444"/>
                </a:solidFill>
                <a:effectLst/>
                <a:latin typeface="Calibri" panose="020F0502020204030204" pitchFamily="34" charset="0"/>
              </a:rPr>
              <a:t>Realistic</a:t>
            </a:r>
            <a:r>
              <a:rPr lang="en-US" sz="1800" b="0" i="0">
                <a:solidFill>
                  <a:srgbClr val="444444"/>
                </a:solidFill>
                <a:effectLst/>
                <a:latin typeface="Calibri" panose="020F0502020204030204" pitchFamily="34" charset="0"/>
              </a:rPr>
              <a:t>: If this is year one, baseline goals should be modest, Year II consider 20- 30 % increase</a:t>
            </a:r>
          </a:p>
          <a:p>
            <a:pPr algn="l" rtl="0" fontAlgn="base">
              <a:buFont typeface="Arial" panose="020B0604020202020204" pitchFamily="34" charset="0"/>
              <a:buChar char="•"/>
            </a:pPr>
            <a:r>
              <a:rPr lang="en-US" sz="1800" b="1" i="0">
                <a:solidFill>
                  <a:srgbClr val="444444"/>
                </a:solidFill>
                <a:effectLst/>
                <a:latin typeface="Arial" panose="020B0604020202020204" pitchFamily="34" charset="0"/>
              </a:rPr>
              <a:t>Timely: </a:t>
            </a:r>
            <a:r>
              <a:rPr lang="en-US" sz="1800" b="0" i="0">
                <a:solidFill>
                  <a:srgbClr val="444444"/>
                </a:solidFill>
                <a:effectLst/>
                <a:latin typeface="Arial" panose="020B0604020202020204" pitchFamily="34" charset="0"/>
              </a:rPr>
              <a:t>When planning, be sure to allow enough time for campaign implementation timeline.</a:t>
            </a:r>
          </a:p>
          <a:p>
            <a:pPr algn="l" rtl="0" fontAlgn="base">
              <a:buFont typeface="Arial" panose="020B0604020202020204" pitchFamily="34" charset="0"/>
              <a:buNone/>
            </a:pP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5625E567-6481-4385-8786-9B77B5C08A02}" type="slidenum">
              <a:rPr lang="en-US" smtClean="0"/>
              <a:t>14</a:t>
            </a:fld>
            <a:endParaRPr lang="en-US"/>
          </a:p>
        </p:txBody>
      </p:sp>
    </p:spTree>
    <p:extLst>
      <p:ext uri="{BB962C8B-B14F-4D97-AF65-F5344CB8AC3E}">
        <p14:creationId xmlns:p14="http://schemas.microsoft.com/office/powerpoint/2010/main" val="238462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403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3" name="Picture 2" descr="Text&#10;&#10;Description automatically generated with medium confidence">
            <a:extLst>
              <a:ext uri="{FF2B5EF4-FFF2-40B4-BE49-F238E27FC236}">
                <a16:creationId xmlns:a16="http://schemas.microsoft.com/office/drawing/2014/main" id="{56F0B8F4-E46F-58F7-AA3F-F67D0CE800D6}"/>
              </a:ext>
            </a:extLst>
          </p:cNvPr>
          <p:cNvPicPr>
            <a:picLocks noChangeAspect="1"/>
          </p:cNvPicPr>
          <p:nvPr userDrawn="1"/>
        </p:nvPicPr>
        <p:blipFill>
          <a:blip r:embed="rId2"/>
          <a:stretch>
            <a:fillRect/>
          </a:stretch>
        </p:blipFill>
        <p:spPr>
          <a:xfrm>
            <a:off x="7996529" y="4001996"/>
            <a:ext cx="1147471" cy="471155"/>
          </a:xfrm>
          <a:prstGeom prst="rect">
            <a:avLst/>
          </a:prstGeom>
        </p:spPr>
      </p:pic>
    </p:spTree>
    <p:extLst>
      <p:ext uri="{BB962C8B-B14F-4D97-AF65-F5344CB8AC3E}">
        <p14:creationId xmlns:p14="http://schemas.microsoft.com/office/powerpoint/2010/main" val="6369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2" name="Picture 1" descr="Text&#10;&#10;Description automatically generated with medium confidence">
            <a:extLst>
              <a:ext uri="{FF2B5EF4-FFF2-40B4-BE49-F238E27FC236}">
                <a16:creationId xmlns:a16="http://schemas.microsoft.com/office/drawing/2014/main" id="{5D7500C8-F498-8E08-3D47-DD2CE9570A03}"/>
              </a:ext>
            </a:extLst>
          </p:cNvPr>
          <p:cNvPicPr>
            <a:picLocks noChangeAspect="1"/>
          </p:cNvPicPr>
          <p:nvPr userDrawn="1"/>
        </p:nvPicPr>
        <p:blipFill>
          <a:blip r:embed="rId2"/>
          <a:stretch>
            <a:fillRect/>
          </a:stretch>
        </p:blipFill>
        <p:spPr>
          <a:xfrm>
            <a:off x="7996529" y="4001996"/>
            <a:ext cx="1147471" cy="471155"/>
          </a:xfrm>
          <a:prstGeom prst="rect">
            <a:avLst/>
          </a:prstGeom>
        </p:spPr>
      </p:pic>
    </p:spTree>
    <p:extLst>
      <p:ext uri="{BB962C8B-B14F-4D97-AF65-F5344CB8AC3E}">
        <p14:creationId xmlns:p14="http://schemas.microsoft.com/office/powerpoint/2010/main" val="1392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BC1B5732-1AA0-8D1B-B5BB-301EE2ACC0F9}"/>
              </a:ext>
            </a:extLst>
          </p:cNvPr>
          <p:cNvPicPr>
            <a:picLocks noChangeAspect="1"/>
          </p:cNvPicPr>
          <p:nvPr userDrawn="1"/>
        </p:nvPicPr>
        <p:blipFill>
          <a:blip r:embed="rId2"/>
          <a:stretch>
            <a:fillRect/>
          </a:stretch>
        </p:blipFill>
        <p:spPr>
          <a:xfrm>
            <a:off x="7996529" y="4001996"/>
            <a:ext cx="1147471" cy="471155"/>
          </a:xfrm>
          <a:prstGeom prst="rect">
            <a:avLst/>
          </a:prstGeom>
        </p:spPr>
      </p:pic>
    </p:spTree>
    <p:extLst>
      <p:ext uri="{BB962C8B-B14F-4D97-AF65-F5344CB8AC3E}">
        <p14:creationId xmlns:p14="http://schemas.microsoft.com/office/powerpoint/2010/main" val="247082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D701-E8DA-014F-8B7A-9B0EEDEE0D66}"/>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F1628-85A5-AC50-D4C9-5FF50B87C47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6526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theme" Target="../theme/them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6"/>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1"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g object 16">
            <a:extLst>
              <a:ext uri="{FF2B5EF4-FFF2-40B4-BE49-F238E27FC236}">
                <a16:creationId xmlns:a16="http://schemas.microsoft.com/office/drawing/2014/main" id="{FE41519D-4BEC-3F93-EEB4-42802A1862E5}"/>
              </a:ext>
            </a:extLst>
          </p:cNvPr>
          <p:cNvPicPr/>
          <p:nvPr userDrawn="1"/>
        </p:nvPicPr>
        <p:blipFill>
          <a:blip r:embed="rId3" cstate="print"/>
          <a:stretch>
            <a:fillRect/>
          </a:stretch>
        </p:blipFill>
        <p:spPr>
          <a:xfrm>
            <a:off x="0" y="0"/>
            <a:ext cx="9144000" cy="5143500"/>
          </a:xfrm>
          <a:prstGeom prst="rect">
            <a:avLst/>
          </a:prstGeom>
        </p:spPr>
      </p:pic>
      <p:pic>
        <p:nvPicPr>
          <p:cNvPr id="9" name="bg object 17">
            <a:extLst>
              <a:ext uri="{FF2B5EF4-FFF2-40B4-BE49-F238E27FC236}">
                <a16:creationId xmlns:a16="http://schemas.microsoft.com/office/drawing/2014/main" id="{33E368F7-2C6A-00F1-D0FD-7A74FA6177A2}"/>
              </a:ext>
            </a:extLst>
          </p:cNvPr>
          <p:cNvPicPr>
            <a:picLocks noChangeAspect="1"/>
          </p:cNvPicPr>
          <p:nvPr userDrawn="1"/>
        </p:nvPicPr>
        <p:blipFill>
          <a:blip r:embed="rId4" cstate="print"/>
          <a:stretch>
            <a:fillRect/>
          </a:stretch>
        </p:blipFill>
        <p:spPr>
          <a:xfrm>
            <a:off x="1080402" y="0"/>
            <a:ext cx="6983195" cy="5160488"/>
          </a:xfrm>
          <a:prstGeom prst="rect">
            <a:avLst/>
          </a:prstGeom>
        </p:spPr>
      </p:pic>
      <p:sp>
        <p:nvSpPr>
          <p:cNvPr id="10" name="object 5">
            <a:extLst>
              <a:ext uri="{FF2B5EF4-FFF2-40B4-BE49-F238E27FC236}">
                <a16:creationId xmlns:a16="http://schemas.microsoft.com/office/drawing/2014/main" id="{6DAC9FA7-A0B7-AB7C-057D-7AA6870A373B}"/>
              </a:ext>
            </a:extLst>
          </p:cNvPr>
          <p:cNvSpPr>
            <a:spLocks noChangeAspect="1"/>
          </p:cNvSpPr>
          <p:nvPr userDrawn="1"/>
        </p:nvSpPr>
        <p:spPr>
          <a:xfrm>
            <a:off x="0" y="0"/>
            <a:ext cx="2667465" cy="881637"/>
          </a:xfrm>
          <a:custGeom>
            <a:avLst/>
            <a:gdLst/>
            <a:ahLst/>
            <a:cxnLst/>
            <a:rect l="l" t="t" r="r" b="b"/>
            <a:pathLst>
              <a:path w="9162415" h="3028315">
                <a:moveTo>
                  <a:pt x="9162024" y="0"/>
                </a:moveTo>
                <a:lnTo>
                  <a:pt x="6052171" y="0"/>
                </a:lnTo>
                <a:lnTo>
                  <a:pt x="4041762" y="440595"/>
                </a:lnTo>
                <a:lnTo>
                  <a:pt x="2691017" y="933217"/>
                </a:lnTo>
                <a:lnTo>
                  <a:pt x="1387392" y="1789048"/>
                </a:lnTo>
                <a:lnTo>
                  <a:pt x="0" y="2924927"/>
                </a:lnTo>
                <a:lnTo>
                  <a:pt x="0" y="3028209"/>
                </a:lnTo>
                <a:lnTo>
                  <a:pt x="2343024" y="1612352"/>
                </a:lnTo>
                <a:lnTo>
                  <a:pt x="4289136" y="697622"/>
                </a:lnTo>
                <a:lnTo>
                  <a:pt x="6260771" y="263898"/>
                </a:lnTo>
                <a:lnTo>
                  <a:pt x="9162024" y="0"/>
                </a:lnTo>
                <a:close/>
              </a:path>
            </a:pathLst>
          </a:custGeom>
          <a:solidFill>
            <a:srgbClr val="FFFFFF"/>
          </a:solidFill>
        </p:spPr>
        <p:txBody>
          <a:bodyPr wrap="square" lIns="0" tIns="0" rIns="0" bIns="0" rtlCol="0"/>
          <a:lstStyle/>
          <a:p>
            <a:endParaRPr/>
          </a:p>
        </p:txBody>
      </p:sp>
      <p:grpSp>
        <p:nvGrpSpPr>
          <p:cNvPr id="11" name="object 6">
            <a:extLst>
              <a:ext uri="{FF2B5EF4-FFF2-40B4-BE49-F238E27FC236}">
                <a16:creationId xmlns:a16="http://schemas.microsoft.com/office/drawing/2014/main" id="{9DD45C19-E97C-6E1E-7819-1C4D6CB8440A}"/>
              </a:ext>
            </a:extLst>
          </p:cNvPr>
          <p:cNvGrpSpPr>
            <a:grpSpLocks noChangeAspect="1"/>
          </p:cNvGrpSpPr>
          <p:nvPr userDrawn="1"/>
        </p:nvGrpSpPr>
        <p:grpSpPr>
          <a:xfrm>
            <a:off x="5049351" y="4390901"/>
            <a:ext cx="4094649" cy="752599"/>
            <a:chOff x="6039951" y="8723789"/>
            <a:chExt cx="14064615" cy="2585085"/>
          </a:xfrm>
        </p:grpSpPr>
        <p:sp>
          <p:nvSpPr>
            <p:cNvPr id="12" name="object 7">
              <a:extLst>
                <a:ext uri="{FF2B5EF4-FFF2-40B4-BE49-F238E27FC236}">
                  <a16:creationId xmlns:a16="http://schemas.microsoft.com/office/drawing/2014/main" id="{B57303D6-E7AC-369D-FAE7-16E1F9AE263C}"/>
                </a:ext>
              </a:extLst>
            </p:cNvPr>
            <p:cNvSpPr/>
            <p:nvPr/>
          </p:nvSpPr>
          <p:spPr>
            <a:xfrm>
              <a:off x="15108358" y="8818505"/>
              <a:ext cx="4996180" cy="2490470"/>
            </a:xfrm>
            <a:custGeom>
              <a:avLst/>
              <a:gdLst/>
              <a:ahLst/>
              <a:cxnLst/>
              <a:rect l="l" t="t" r="r" b="b"/>
              <a:pathLst>
                <a:path w="4996180" h="2490470">
                  <a:moveTo>
                    <a:pt x="4995740" y="0"/>
                  </a:moveTo>
                  <a:lnTo>
                    <a:pt x="2642245" y="1422184"/>
                  </a:lnTo>
                  <a:lnTo>
                    <a:pt x="696133" y="2336914"/>
                  </a:lnTo>
                  <a:lnTo>
                    <a:pt x="0" y="2490050"/>
                  </a:lnTo>
                  <a:lnTo>
                    <a:pt x="1228371" y="2490050"/>
                  </a:lnTo>
                  <a:lnTo>
                    <a:pt x="2294252" y="2101319"/>
                  </a:lnTo>
                  <a:lnTo>
                    <a:pt x="3597877" y="1245488"/>
                  </a:lnTo>
                  <a:lnTo>
                    <a:pt x="4995740" y="101036"/>
                  </a:lnTo>
                  <a:lnTo>
                    <a:pt x="4995740" y="0"/>
                  </a:lnTo>
                  <a:close/>
                </a:path>
              </a:pathLst>
            </a:custGeom>
            <a:solidFill>
              <a:srgbClr val="FFFFFF"/>
            </a:solidFill>
          </p:spPr>
          <p:txBody>
            <a:bodyPr wrap="square" lIns="0" tIns="0" rIns="0" bIns="0" rtlCol="0"/>
            <a:lstStyle/>
            <a:p>
              <a:pPr algn="ctr"/>
              <a:endParaRPr/>
            </a:p>
          </p:txBody>
        </p:sp>
        <p:sp>
          <p:nvSpPr>
            <p:cNvPr id="13" name="object 8">
              <a:extLst>
                <a:ext uri="{FF2B5EF4-FFF2-40B4-BE49-F238E27FC236}">
                  <a16:creationId xmlns:a16="http://schemas.microsoft.com/office/drawing/2014/main" id="{F185D297-6088-8DA8-0256-24E565761DCE}"/>
                </a:ext>
              </a:extLst>
            </p:cNvPr>
            <p:cNvSpPr/>
            <p:nvPr/>
          </p:nvSpPr>
          <p:spPr>
            <a:xfrm>
              <a:off x="9985019" y="8964123"/>
              <a:ext cx="8890" cy="722630"/>
            </a:xfrm>
            <a:custGeom>
              <a:avLst/>
              <a:gdLst/>
              <a:ahLst/>
              <a:cxnLst/>
              <a:rect l="l" t="t" r="r" b="b"/>
              <a:pathLst>
                <a:path w="8890" h="722629">
                  <a:moveTo>
                    <a:pt x="8509" y="1270"/>
                  </a:moveTo>
                  <a:lnTo>
                    <a:pt x="7988" y="1270"/>
                  </a:lnTo>
                  <a:lnTo>
                    <a:pt x="7988" y="0"/>
                  </a:lnTo>
                  <a:lnTo>
                    <a:pt x="508" y="0"/>
                  </a:lnTo>
                  <a:lnTo>
                    <a:pt x="508" y="1270"/>
                  </a:lnTo>
                  <a:lnTo>
                    <a:pt x="0" y="1270"/>
                  </a:lnTo>
                  <a:lnTo>
                    <a:pt x="0" y="2540"/>
                  </a:lnTo>
                  <a:lnTo>
                    <a:pt x="0" y="721360"/>
                  </a:lnTo>
                  <a:lnTo>
                    <a:pt x="1219" y="721360"/>
                  </a:lnTo>
                  <a:lnTo>
                    <a:pt x="1219" y="722630"/>
                  </a:lnTo>
                  <a:lnTo>
                    <a:pt x="7277" y="722630"/>
                  </a:lnTo>
                  <a:lnTo>
                    <a:pt x="7277" y="721360"/>
                  </a:lnTo>
                  <a:lnTo>
                    <a:pt x="8509" y="721360"/>
                  </a:lnTo>
                  <a:lnTo>
                    <a:pt x="8509" y="2540"/>
                  </a:lnTo>
                  <a:lnTo>
                    <a:pt x="8509" y="1270"/>
                  </a:lnTo>
                  <a:close/>
                </a:path>
              </a:pathLst>
            </a:custGeom>
            <a:solidFill>
              <a:srgbClr val="21418C"/>
            </a:solidFill>
          </p:spPr>
          <p:txBody>
            <a:bodyPr wrap="square" lIns="0" tIns="0" rIns="0" bIns="0" rtlCol="0"/>
            <a:lstStyle/>
            <a:p>
              <a:pPr algn="ctr"/>
              <a:endParaRPr/>
            </a:p>
          </p:txBody>
        </p:sp>
        <p:sp>
          <p:nvSpPr>
            <p:cNvPr id="14" name="object 9">
              <a:extLst>
                <a:ext uri="{FF2B5EF4-FFF2-40B4-BE49-F238E27FC236}">
                  <a16:creationId xmlns:a16="http://schemas.microsoft.com/office/drawing/2014/main" id="{691C8283-10E2-A6AE-2A71-1841EA8D609A}"/>
                </a:ext>
              </a:extLst>
            </p:cNvPr>
            <p:cNvSpPr/>
            <p:nvPr/>
          </p:nvSpPr>
          <p:spPr>
            <a:xfrm>
              <a:off x="9973691" y="8804814"/>
              <a:ext cx="4108450" cy="1230630"/>
            </a:xfrm>
            <a:custGeom>
              <a:avLst/>
              <a:gdLst/>
              <a:ahLst/>
              <a:cxnLst/>
              <a:rect l="l" t="t" r="r" b="b"/>
              <a:pathLst>
                <a:path w="4108450" h="1230629">
                  <a:moveTo>
                    <a:pt x="31203" y="161848"/>
                  </a:moveTo>
                  <a:lnTo>
                    <a:pt x="31165" y="156171"/>
                  </a:lnTo>
                  <a:lnTo>
                    <a:pt x="27724" y="152222"/>
                  </a:lnTo>
                  <a:lnTo>
                    <a:pt x="24879" y="150393"/>
                  </a:lnTo>
                  <a:lnTo>
                    <a:pt x="21894" y="148437"/>
                  </a:lnTo>
                  <a:lnTo>
                    <a:pt x="18859" y="147701"/>
                  </a:lnTo>
                  <a:lnTo>
                    <a:pt x="18859" y="169303"/>
                  </a:lnTo>
                  <a:lnTo>
                    <a:pt x="15582" y="164376"/>
                  </a:lnTo>
                  <a:lnTo>
                    <a:pt x="12293" y="169303"/>
                  </a:lnTo>
                  <a:lnTo>
                    <a:pt x="15582" y="164363"/>
                  </a:lnTo>
                  <a:lnTo>
                    <a:pt x="17272" y="161848"/>
                  </a:lnTo>
                  <a:lnTo>
                    <a:pt x="15595" y="164376"/>
                  </a:lnTo>
                  <a:lnTo>
                    <a:pt x="18859" y="169303"/>
                  </a:lnTo>
                  <a:lnTo>
                    <a:pt x="18859" y="147701"/>
                  </a:lnTo>
                  <a:lnTo>
                    <a:pt x="15582" y="147662"/>
                  </a:lnTo>
                  <a:lnTo>
                    <a:pt x="12357" y="147688"/>
                  </a:lnTo>
                  <a:lnTo>
                    <a:pt x="9271" y="148437"/>
                  </a:lnTo>
                  <a:lnTo>
                    <a:pt x="6273" y="150393"/>
                  </a:lnTo>
                  <a:lnTo>
                    <a:pt x="3403" y="152234"/>
                  </a:lnTo>
                  <a:lnTo>
                    <a:pt x="0" y="156171"/>
                  </a:lnTo>
                  <a:lnTo>
                    <a:pt x="0" y="884605"/>
                  </a:lnTo>
                  <a:lnTo>
                    <a:pt x="3416" y="888555"/>
                  </a:lnTo>
                  <a:lnTo>
                    <a:pt x="9271" y="892327"/>
                  </a:lnTo>
                  <a:lnTo>
                    <a:pt x="12357" y="893102"/>
                  </a:lnTo>
                  <a:lnTo>
                    <a:pt x="15582" y="893114"/>
                  </a:lnTo>
                  <a:lnTo>
                    <a:pt x="18808" y="893102"/>
                  </a:lnTo>
                  <a:lnTo>
                    <a:pt x="21894" y="892327"/>
                  </a:lnTo>
                  <a:lnTo>
                    <a:pt x="24879" y="890384"/>
                  </a:lnTo>
                  <a:lnTo>
                    <a:pt x="27736" y="888555"/>
                  </a:lnTo>
                  <a:lnTo>
                    <a:pt x="31165" y="884605"/>
                  </a:lnTo>
                  <a:lnTo>
                    <a:pt x="31203" y="878928"/>
                  </a:lnTo>
                  <a:lnTo>
                    <a:pt x="31203" y="161848"/>
                  </a:lnTo>
                  <a:close/>
                </a:path>
                <a:path w="4108450" h="1230629">
                  <a:moveTo>
                    <a:pt x="846785" y="34328"/>
                  </a:moveTo>
                  <a:lnTo>
                    <a:pt x="806818" y="26479"/>
                  </a:lnTo>
                  <a:lnTo>
                    <a:pt x="783475" y="25285"/>
                  </a:lnTo>
                  <a:lnTo>
                    <a:pt x="762635" y="26035"/>
                  </a:lnTo>
                  <a:lnTo>
                    <a:pt x="711174" y="37338"/>
                  </a:lnTo>
                  <a:lnTo>
                    <a:pt x="674712" y="60337"/>
                  </a:lnTo>
                  <a:lnTo>
                    <a:pt x="651040" y="92557"/>
                  </a:lnTo>
                  <a:lnTo>
                    <a:pt x="638543" y="131826"/>
                  </a:lnTo>
                  <a:lnTo>
                    <a:pt x="634619" y="174764"/>
                  </a:lnTo>
                  <a:lnTo>
                    <a:pt x="634619" y="181991"/>
                  </a:lnTo>
                  <a:lnTo>
                    <a:pt x="580364" y="181991"/>
                  </a:lnTo>
                  <a:lnTo>
                    <a:pt x="580364" y="281444"/>
                  </a:lnTo>
                  <a:lnTo>
                    <a:pt x="634619" y="281444"/>
                  </a:lnTo>
                  <a:lnTo>
                    <a:pt x="634619" y="499046"/>
                  </a:lnTo>
                  <a:lnTo>
                    <a:pt x="773849" y="499046"/>
                  </a:lnTo>
                  <a:lnTo>
                    <a:pt x="773849" y="281444"/>
                  </a:lnTo>
                  <a:lnTo>
                    <a:pt x="840765" y="281444"/>
                  </a:lnTo>
                  <a:lnTo>
                    <a:pt x="840765" y="181991"/>
                  </a:lnTo>
                  <a:lnTo>
                    <a:pt x="773849" y="181991"/>
                  </a:lnTo>
                  <a:lnTo>
                    <a:pt x="773849" y="177774"/>
                  </a:lnTo>
                  <a:lnTo>
                    <a:pt x="786828" y="140296"/>
                  </a:lnTo>
                  <a:lnTo>
                    <a:pt x="810628" y="133184"/>
                  </a:lnTo>
                  <a:lnTo>
                    <a:pt x="815441" y="133184"/>
                  </a:lnTo>
                  <a:lnTo>
                    <a:pt x="837742" y="138607"/>
                  </a:lnTo>
                  <a:lnTo>
                    <a:pt x="846785" y="34328"/>
                  </a:lnTo>
                  <a:close/>
                </a:path>
                <a:path w="4108450" h="1230629">
                  <a:moveTo>
                    <a:pt x="893762" y="856576"/>
                  </a:moveTo>
                  <a:lnTo>
                    <a:pt x="889850" y="808875"/>
                  </a:lnTo>
                  <a:lnTo>
                    <a:pt x="877328" y="766152"/>
                  </a:lnTo>
                  <a:lnTo>
                    <a:pt x="853363" y="731494"/>
                  </a:lnTo>
                  <a:lnTo>
                    <a:pt x="816000" y="707072"/>
                  </a:lnTo>
                  <a:lnTo>
                    <a:pt x="772007" y="696328"/>
                  </a:lnTo>
                  <a:lnTo>
                    <a:pt x="772007" y="892124"/>
                  </a:lnTo>
                  <a:lnTo>
                    <a:pt x="772007" y="902982"/>
                  </a:lnTo>
                  <a:lnTo>
                    <a:pt x="753440" y="941057"/>
                  </a:lnTo>
                  <a:lnTo>
                    <a:pt x="728014" y="948182"/>
                  </a:lnTo>
                  <a:lnTo>
                    <a:pt x="724789" y="948182"/>
                  </a:lnTo>
                  <a:lnTo>
                    <a:pt x="696087" y="927900"/>
                  </a:lnTo>
                  <a:lnTo>
                    <a:pt x="696087" y="923467"/>
                  </a:lnTo>
                  <a:lnTo>
                    <a:pt x="724839" y="895858"/>
                  </a:lnTo>
                  <a:lnTo>
                    <a:pt x="764171" y="892124"/>
                  </a:lnTo>
                  <a:lnTo>
                    <a:pt x="772007" y="892124"/>
                  </a:lnTo>
                  <a:lnTo>
                    <a:pt x="772007" y="696328"/>
                  </a:lnTo>
                  <a:lnTo>
                    <a:pt x="762901" y="695223"/>
                  </a:lnTo>
                  <a:lnTo>
                    <a:pt x="741273" y="694423"/>
                  </a:lnTo>
                  <a:lnTo>
                    <a:pt x="720318" y="695375"/>
                  </a:lnTo>
                  <a:lnTo>
                    <a:pt x="679323" y="702906"/>
                  </a:lnTo>
                  <a:lnTo>
                    <a:pt x="640067" y="717816"/>
                  </a:lnTo>
                  <a:lnTo>
                    <a:pt x="605726" y="739216"/>
                  </a:lnTo>
                  <a:lnTo>
                    <a:pt x="590600" y="752297"/>
                  </a:lnTo>
                  <a:lnTo>
                    <a:pt x="659892" y="821004"/>
                  </a:lnTo>
                  <a:lnTo>
                    <a:pt x="666775" y="815746"/>
                  </a:lnTo>
                  <a:lnTo>
                    <a:pt x="674141" y="810831"/>
                  </a:lnTo>
                  <a:lnTo>
                    <a:pt x="717283" y="794385"/>
                  </a:lnTo>
                  <a:lnTo>
                    <a:pt x="726808" y="793877"/>
                  </a:lnTo>
                  <a:lnTo>
                    <a:pt x="734542" y="794308"/>
                  </a:lnTo>
                  <a:lnTo>
                    <a:pt x="762952" y="812558"/>
                  </a:lnTo>
                  <a:lnTo>
                    <a:pt x="762952" y="823417"/>
                  </a:lnTo>
                  <a:lnTo>
                    <a:pt x="747179" y="823683"/>
                  </a:lnTo>
                  <a:lnTo>
                    <a:pt x="731240" y="824471"/>
                  </a:lnTo>
                  <a:lnTo>
                    <a:pt x="682726" y="830211"/>
                  </a:lnTo>
                  <a:lnTo>
                    <a:pt x="639381" y="843610"/>
                  </a:lnTo>
                  <a:lnTo>
                    <a:pt x="604888" y="866317"/>
                  </a:lnTo>
                  <a:lnTo>
                    <a:pt x="582815" y="900036"/>
                  </a:lnTo>
                  <a:lnTo>
                    <a:pt x="578586" y="931608"/>
                  </a:lnTo>
                  <a:lnTo>
                    <a:pt x="579158" y="943698"/>
                  </a:lnTo>
                  <a:lnTo>
                    <a:pt x="594245" y="986917"/>
                  </a:lnTo>
                  <a:lnTo>
                    <a:pt x="623201" y="1014679"/>
                  </a:lnTo>
                  <a:lnTo>
                    <a:pt x="660285" y="1028915"/>
                  </a:lnTo>
                  <a:lnTo>
                    <a:pt x="688835" y="1031963"/>
                  </a:lnTo>
                  <a:lnTo>
                    <a:pt x="699452" y="1031468"/>
                  </a:lnTo>
                  <a:lnTo>
                    <a:pt x="742734" y="1019568"/>
                  </a:lnTo>
                  <a:lnTo>
                    <a:pt x="766584" y="998207"/>
                  </a:lnTo>
                  <a:lnTo>
                    <a:pt x="767791" y="998207"/>
                  </a:lnTo>
                  <a:lnTo>
                    <a:pt x="767791" y="1023531"/>
                  </a:lnTo>
                  <a:lnTo>
                    <a:pt x="893762" y="1023531"/>
                  </a:lnTo>
                  <a:lnTo>
                    <a:pt x="893762" y="998207"/>
                  </a:lnTo>
                  <a:lnTo>
                    <a:pt x="893762" y="948182"/>
                  </a:lnTo>
                  <a:lnTo>
                    <a:pt x="893762" y="892124"/>
                  </a:lnTo>
                  <a:lnTo>
                    <a:pt x="893762" y="856576"/>
                  </a:lnTo>
                  <a:close/>
                </a:path>
                <a:path w="4108450" h="1230629">
                  <a:moveTo>
                    <a:pt x="1221130" y="181991"/>
                  </a:moveTo>
                  <a:lnTo>
                    <a:pt x="1081900" y="181991"/>
                  </a:lnTo>
                  <a:lnTo>
                    <a:pt x="1081900" y="349554"/>
                  </a:lnTo>
                  <a:lnTo>
                    <a:pt x="1081354" y="359486"/>
                  </a:lnTo>
                  <a:lnTo>
                    <a:pt x="1056919" y="392264"/>
                  </a:lnTo>
                  <a:lnTo>
                    <a:pt x="1050239" y="392963"/>
                  </a:lnTo>
                  <a:lnTo>
                    <a:pt x="1040079" y="392963"/>
                  </a:lnTo>
                  <a:lnTo>
                    <a:pt x="1019797" y="349554"/>
                  </a:lnTo>
                  <a:lnTo>
                    <a:pt x="1019797" y="181991"/>
                  </a:lnTo>
                  <a:lnTo>
                    <a:pt x="880579" y="181991"/>
                  </a:lnTo>
                  <a:lnTo>
                    <a:pt x="880579" y="374878"/>
                  </a:lnTo>
                  <a:lnTo>
                    <a:pt x="880897" y="386651"/>
                  </a:lnTo>
                  <a:lnTo>
                    <a:pt x="888746" y="433793"/>
                  </a:lnTo>
                  <a:lnTo>
                    <a:pt x="910805" y="474027"/>
                  </a:lnTo>
                  <a:lnTo>
                    <a:pt x="950036" y="500875"/>
                  </a:lnTo>
                  <a:lnTo>
                    <a:pt x="993889" y="507479"/>
                  </a:lnTo>
                  <a:lnTo>
                    <a:pt x="1008824" y="506666"/>
                  </a:lnTo>
                  <a:lnTo>
                    <a:pt x="1048461" y="494525"/>
                  </a:lnTo>
                  <a:lnTo>
                    <a:pt x="1084300" y="464083"/>
                  </a:lnTo>
                  <a:lnTo>
                    <a:pt x="1085507" y="464083"/>
                  </a:lnTo>
                  <a:lnTo>
                    <a:pt x="1085507" y="499046"/>
                  </a:lnTo>
                  <a:lnTo>
                    <a:pt x="1221130" y="499046"/>
                  </a:lnTo>
                  <a:lnTo>
                    <a:pt x="1221130" y="181991"/>
                  </a:lnTo>
                  <a:close/>
                </a:path>
                <a:path w="4108450" h="1230629">
                  <a:moveTo>
                    <a:pt x="1231011" y="998397"/>
                  </a:moveTo>
                  <a:lnTo>
                    <a:pt x="1161122" y="901166"/>
                  </a:lnTo>
                  <a:lnTo>
                    <a:pt x="1156284" y="906386"/>
                  </a:lnTo>
                  <a:lnTo>
                    <a:pt x="1150061" y="910513"/>
                  </a:lnTo>
                  <a:lnTo>
                    <a:pt x="1134770" y="916546"/>
                  </a:lnTo>
                  <a:lnTo>
                    <a:pt x="1126947" y="918044"/>
                  </a:lnTo>
                  <a:lnTo>
                    <a:pt x="1112062" y="918044"/>
                  </a:lnTo>
                  <a:lnTo>
                    <a:pt x="1076807" y="900874"/>
                  </a:lnTo>
                  <a:lnTo>
                    <a:pt x="1064666" y="874445"/>
                  </a:lnTo>
                  <a:lnTo>
                    <a:pt x="1064666" y="856780"/>
                  </a:lnTo>
                  <a:lnTo>
                    <a:pt x="1086866" y="820902"/>
                  </a:lnTo>
                  <a:lnTo>
                    <a:pt x="1112062" y="811961"/>
                  </a:lnTo>
                  <a:lnTo>
                    <a:pt x="1126147" y="811961"/>
                  </a:lnTo>
                  <a:lnTo>
                    <a:pt x="1133665" y="813422"/>
                  </a:lnTo>
                  <a:lnTo>
                    <a:pt x="1149324" y="819238"/>
                  </a:lnTo>
                  <a:lnTo>
                    <a:pt x="1155674" y="823417"/>
                  </a:lnTo>
                  <a:lnTo>
                    <a:pt x="1160513" y="828840"/>
                  </a:lnTo>
                  <a:lnTo>
                    <a:pt x="1229804" y="728776"/>
                  </a:lnTo>
                  <a:lnTo>
                    <a:pt x="1194257" y="709803"/>
                  </a:lnTo>
                  <a:lnTo>
                    <a:pt x="1155750" y="698627"/>
                  </a:lnTo>
                  <a:lnTo>
                    <a:pt x="1114691" y="694423"/>
                  </a:lnTo>
                  <a:lnTo>
                    <a:pt x="1095159" y="695185"/>
                  </a:lnTo>
                  <a:lnTo>
                    <a:pt x="1040853" y="706475"/>
                  </a:lnTo>
                  <a:lnTo>
                    <a:pt x="994689" y="730338"/>
                  </a:lnTo>
                  <a:lnTo>
                    <a:pt x="958951" y="765467"/>
                  </a:lnTo>
                  <a:lnTo>
                    <a:pt x="935812" y="811047"/>
                  </a:lnTo>
                  <a:lnTo>
                    <a:pt x="927849" y="865009"/>
                  </a:lnTo>
                  <a:lnTo>
                    <a:pt x="928712" y="884110"/>
                  </a:lnTo>
                  <a:lnTo>
                    <a:pt x="941705" y="935532"/>
                  </a:lnTo>
                  <a:lnTo>
                    <a:pt x="968603" y="977455"/>
                  </a:lnTo>
                  <a:lnTo>
                    <a:pt x="1007249" y="1008913"/>
                  </a:lnTo>
                  <a:lnTo>
                    <a:pt x="1056043" y="1028801"/>
                  </a:lnTo>
                  <a:lnTo>
                    <a:pt x="1112901" y="1035583"/>
                  </a:lnTo>
                  <a:lnTo>
                    <a:pt x="1130160" y="1034910"/>
                  </a:lnTo>
                  <a:lnTo>
                    <a:pt x="1179474" y="1024788"/>
                  </a:lnTo>
                  <a:lnTo>
                    <a:pt x="1220343" y="1005890"/>
                  </a:lnTo>
                  <a:lnTo>
                    <a:pt x="1231011" y="998397"/>
                  </a:lnTo>
                  <a:close/>
                </a:path>
                <a:path w="4108450" h="1230629">
                  <a:moveTo>
                    <a:pt x="1556486" y="856576"/>
                  </a:moveTo>
                  <a:lnTo>
                    <a:pt x="1552587" y="808875"/>
                  </a:lnTo>
                  <a:lnTo>
                    <a:pt x="1540065" y="766152"/>
                  </a:lnTo>
                  <a:lnTo>
                    <a:pt x="1516075" y="731494"/>
                  </a:lnTo>
                  <a:lnTo>
                    <a:pt x="1478749" y="707072"/>
                  </a:lnTo>
                  <a:lnTo>
                    <a:pt x="1434731" y="696328"/>
                  </a:lnTo>
                  <a:lnTo>
                    <a:pt x="1434731" y="892124"/>
                  </a:lnTo>
                  <a:lnTo>
                    <a:pt x="1434731" y="902982"/>
                  </a:lnTo>
                  <a:lnTo>
                    <a:pt x="1416164" y="941057"/>
                  </a:lnTo>
                  <a:lnTo>
                    <a:pt x="1390738" y="948182"/>
                  </a:lnTo>
                  <a:lnTo>
                    <a:pt x="1387525" y="948182"/>
                  </a:lnTo>
                  <a:lnTo>
                    <a:pt x="1383995" y="947674"/>
                  </a:lnTo>
                  <a:lnTo>
                    <a:pt x="1376387" y="945680"/>
                  </a:lnTo>
                  <a:lnTo>
                    <a:pt x="1372844" y="944168"/>
                  </a:lnTo>
                  <a:lnTo>
                    <a:pt x="1369631" y="942149"/>
                  </a:lnTo>
                  <a:lnTo>
                    <a:pt x="1366405" y="940155"/>
                  </a:lnTo>
                  <a:lnTo>
                    <a:pt x="1363827" y="937641"/>
                  </a:lnTo>
                  <a:lnTo>
                    <a:pt x="1359801" y="931608"/>
                  </a:lnTo>
                  <a:lnTo>
                    <a:pt x="1358773" y="927900"/>
                  </a:lnTo>
                  <a:lnTo>
                    <a:pt x="1358773" y="923467"/>
                  </a:lnTo>
                  <a:lnTo>
                    <a:pt x="1387576" y="895858"/>
                  </a:lnTo>
                  <a:lnTo>
                    <a:pt x="1426895" y="892124"/>
                  </a:lnTo>
                  <a:lnTo>
                    <a:pt x="1434731" y="892124"/>
                  </a:lnTo>
                  <a:lnTo>
                    <a:pt x="1434731" y="696328"/>
                  </a:lnTo>
                  <a:lnTo>
                    <a:pt x="1425613" y="695223"/>
                  </a:lnTo>
                  <a:lnTo>
                    <a:pt x="1403985" y="694423"/>
                  </a:lnTo>
                  <a:lnTo>
                    <a:pt x="1383042" y="695375"/>
                  </a:lnTo>
                  <a:lnTo>
                    <a:pt x="1342059" y="702906"/>
                  </a:lnTo>
                  <a:lnTo>
                    <a:pt x="1302829" y="717816"/>
                  </a:lnTo>
                  <a:lnTo>
                    <a:pt x="1268450" y="739216"/>
                  </a:lnTo>
                  <a:lnTo>
                    <a:pt x="1253299" y="752297"/>
                  </a:lnTo>
                  <a:lnTo>
                    <a:pt x="1322616" y="821004"/>
                  </a:lnTo>
                  <a:lnTo>
                    <a:pt x="1329512" y="815746"/>
                  </a:lnTo>
                  <a:lnTo>
                    <a:pt x="1336878" y="810831"/>
                  </a:lnTo>
                  <a:lnTo>
                    <a:pt x="1380020" y="794385"/>
                  </a:lnTo>
                  <a:lnTo>
                    <a:pt x="1389507" y="793877"/>
                  </a:lnTo>
                  <a:lnTo>
                    <a:pt x="1397266" y="794308"/>
                  </a:lnTo>
                  <a:lnTo>
                    <a:pt x="1425702" y="812558"/>
                  </a:lnTo>
                  <a:lnTo>
                    <a:pt x="1425702" y="823417"/>
                  </a:lnTo>
                  <a:lnTo>
                    <a:pt x="1409928" y="823683"/>
                  </a:lnTo>
                  <a:lnTo>
                    <a:pt x="1393964" y="824471"/>
                  </a:lnTo>
                  <a:lnTo>
                    <a:pt x="1345476" y="830211"/>
                  </a:lnTo>
                  <a:lnTo>
                    <a:pt x="1302131" y="843610"/>
                  </a:lnTo>
                  <a:lnTo>
                    <a:pt x="1267612" y="866317"/>
                  </a:lnTo>
                  <a:lnTo>
                    <a:pt x="1245552" y="900036"/>
                  </a:lnTo>
                  <a:lnTo>
                    <a:pt x="1241336" y="931608"/>
                  </a:lnTo>
                  <a:lnTo>
                    <a:pt x="1241907" y="943698"/>
                  </a:lnTo>
                  <a:lnTo>
                    <a:pt x="1256995" y="986917"/>
                  </a:lnTo>
                  <a:lnTo>
                    <a:pt x="1285938" y="1014679"/>
                  </a:lnTo>
                  <a:lnTo>
                    <a:pt x="1323022" y="1028915"/>
                  </a:lnTo>
                  <a:lnTo>
                    <a:pt x="1351559" y="1031963"/>
                  </a:lnTo>
                  <a:lnTo>
                    <a:pt x="1362176" y="1031468"/>
                  </a:lnTo>
                  <a:lnTo>
                    <a:pt x="1405470" y="1019568"/>
                  </a:lnTo>
                  <a:lnTo>
                    <a:pt x="1429308" y="998207"/>
                  </a:lnTo>
                  <a:lnTo>
                    <a:pt x="1430540" y="998207"/>
                  </a:lnTo>
                  <a:lnTo>
                    <a:pt x="1430540" y="1023531"/>
                  </a:lnTo>
                  <a:lnTo>
                    <a:pt x="1556486" y="1023531"/>
                  </a:lnTo>
                  <a:lnTo>
                    <a:pt x="1556486" y="998207"/>
                  </a:lnTo>
                  <a:lnTo>
                    <a:pt x="1556486" y="948182"/>
                  </a:lnTo>
                  <a:lnTo>
                    <a:pt x="1556486" y="892124"/>
                  </a:lnTo>
                  <a:lnTo>
                    <a:pt x="1556486" y="856576"/>
                  </a:lnTo>
                  <a:close/>
                </a:path>
                <a:path w="4108450" h="1230629">
                  <a:moveTo>
                    <a:pt x="1614474" y="306158"/>
                  </a:moveTo>
                  <a:lnTo>
                    <a:pt x="1609344" y="259156"/>
                  </a:lnTo>
                  <a:lnTo>
                    <a:pt x="1591310" y="216662"/>
                  </a:lnTo>
                  <a:lnTo>
                    <a:pt x="1556461" y="185623"/>
                  </a:lnTo>
                  <a:lnTo>
                    <a:pt x="1517307" y="174307"/>
                  </a:lnTo>
                  <a:lnTo>
                    <a:pt x="1501470" y="173558"/>
                  </a:lnTo>
                  <a:lnTo>
                    <a:pt x="1486585" y="174371"/>
                  </a:lnTo>
                  <a:lnTo>
                    <a:pt x="1447076" y="186524"/>
                  </a:lnTo>
                  <a:lnTo>
                    <a:pt x="1411351" y="216954"/>
                  </a:lnTo>
                  <a:lnTo>
                    <a:pt x="1410106" y="216954"/>
                  </a:lnTo>
                  <a:lnTo>
                    <a:pt x="1410106" y="182003"/>
                  </a:lnTo>
                  <a:lnTo>
                    <a:pt x="1274508" y="182003"/>
                  </a:lnTo>
                  <a:lnTo>
                    <a:pt x="1274508" y="499046"/>
                  </a:lnTo>
                  <a:lnTo>
                    <a:pt x="1413738" y="499046"/>
                  </a:lnTo>
                  <a:lnTo>
                    <a:pt x="1413738" y="330263"/>
                  </a:lnTo>
                  <a:lnTo>
                    <a:pt x="1414284" y="320344"/>
                  </a:lnTo>
                  <a:lnTo>
                    <a:pt x="1435849" y="286880"/>
                  </a:lnTo>
                  <a:lnTo>
                    <a:pt x="1455140" y="286880"/>
                  </a:lnTo>
                  <a:lnTo>
                    <a:pt x="1475244" y="330263"/>
                  </a:lnTo>
                  <a:lnTo>
                    <a:pt x="1475244" y="499046"/>
                  </a:lnTo>
                  <a:lnTo>
                    <a:pt x="1614474" y="499046"/>
                  </a:lnTo>
                  <a:lnTo>
                    <a:pt x="1614474" y="306158"/>
                  </a:lnTo>
                  <a:close/>
                </a:path>
                <a:path w="4108450" h="1230629">
                  <a:moveTo>
                    <a:pt x="1954758" y="567842"/>
                  </a:moveTo>
                  <a:lnTo>
                    <a:pt x="1822157" y="567842"/>
                  </a:lnTo>
                  <a:lnTo>
                    <a:pt x="1822157" y="863803"/>
                  </a:lnTo>
                  <a:lnTo>
                    <a:pt x="1821230" y="874534"/>
                  </a:lnTo>
                  <a:lnTo>
                    <a:pt x="1799374" y="908634"/>
                  </a:lnTo>
                  <a:lnTo>
                    <a:pt x="1767878" y="917435"/>
                  </a:lnTo>
                  <a:lnTo>
                    <a:pt x="1755927" y="916457"/>
                  </a:lnTo>
                  <a:lnTo>
                    <a:pt x="1723517" y="893914"/>
                  </a:lnTo>
                  <a:lnTo>
                    <a:pt x="1716049" y="863803"/>
                  </a:lnTo>
                  <a:lnTo>
                    <a:pt x="1716874" y="853592"/>
                  </a:lnTo>
                  <a:lnTo>
                    <a:pt x="1736699" y="820178"/>
                  </a:lnTo>
                  <a:lnTo>
                    <a:pt x="1767878" y="811352"/>
                  </a:lnTo>
                  <a:lnTo>
                    <a:pt x="1779625" y="812330"/>
                  </a:lnTo>
                  <a:lnTo>
                    <a:pt x="1813839" y="835215"/>
                  </a:lnTo>
                  <a:lnTo>
                    <a:pt x="1822157" y="863803"/>
                  </a:lnTo>
                  <a:lnTo>
                    <a:pt x="1822157" y="567842"/>
                  </a:lnTo>
                  <a:lnTo>
                    <a:pt x="1815490" y="567842"/>
                  </a:lnTo>
                  <a:lnTo>
                    <a:pt x="1815490" y="731786"/>
                  </a:lnTo>
                  <a:lnTo>
                    <a:pt x="1814283" y="731786"/>
                  </a:lnTo>
                  <a:lnTo>
                    <a:pt x="1777530" y="706793"/>
                  </a:lnTo>
                  <a:lnTo>
                    <a:pt x="1731721" y="698042"/>
                  </a:lnTo>
                  <a:lnTo>
                    <a:pt x="1714474" y="698957"/>
                  </a:lnTo>
                  <a:lnTo>
                    <a:pt x="1669059" y="712508"/>
                  </a:lnTo>
                  <a:lnTo>
                    <a:pt x="1633448" y="739292"/>
                  </a:lnTo>
                  <a:lnTo>
                    <a:pt x="1607947" y="775500"/>
                  </a:lnTo>
                  <a:lnTo>
                    <a:pt x="1592326" y="818362"/>
                  </a:lnTo>
                  <a:lnTo>
                    <a:pt x="1587055" y="863803"/>
                  </a:lnTo>
                  <a:lnTo>
                    <a:pt x="1587639" y="879398"/>
                  </a:lnTo>
                  <a:lnTo>
                    <a:pt x="1596415" y="925283"/>
                  </a:lnTo>
                  <a:lnTo>
                    <a:pt x="1615338" y="966927"/>
                  </a:lnTo>
                  <a:lnTo>
                    <a:pt x="1644192" y="1000696"/>
                  </a:lnTo>
                  <a:lnTo>
                    <a:pt x="1683156" y="1023823"/>
                  </a:lnTo>
                  <a:lnTo>
                    <a:pt x="1731772" y="1031963"/>
                  </a:lnTo>
                  <a:lnTo>
                    <a:pt x="1746351" y="1031265"/>
                  </a:lnTo>
                  <a:lnTo>
                    <a:pt x="1787829" y="1020813"/>
                  </a:lnTo>
                  <a:lnTo>
                    <a:pt x="1820506" y="999515"/>
                  </a:lnTo>
                  <a:lnTo>
                    <a:pt x="1828241" y="990371"/>
                  </a:lnTo>
                  <a:lnTo>
                    <a:pt x="1829435" y="990371"/>
                  </a:lnTo>
                  <a:lnTo>
                    <a:pt x="1829435" y="1023531"/>
                  </a:lnTo>
                  <a:lnTo>
                    <a:pt x="1954758" y="1023531"/>
                  </a:lnTo>
                  <a:lnTo>
                    <a:pt x="1954758" y="990371"/>
                  </a:lnTo>
                  <a:lnTo>
                    <a:pt x="1954758" y="917435"/>
                  </a:lnTo>
                  <a:lnTo>
                    <a:pt x="1954758" y="811352"/>
                  </a:lnTo>
                  <a:lnTo>
                    <a:pt x="1954758" y="731786"/>
                  </a:lnTo>
                  <a:lnTo>
                    <a:pt x="1954758" y="567842"/>
                  </a:lnTo>
                  <a:close/>
                </a:path>
                <a:path w="4108450" h="1230629">
                  <a:moveTo>
                    <a:pt x="2016912" y="43357"/>
                  </a:moveTo>
                  <a:lnTo>
                    <a:pt x="1884311" y="43357"/>
                  </a:lnTo>
                  <a:lnTo>
                    <a:pt x="1884311" y="339318"/>
                  </a:lnTo>
                  <a:lnTo>
                    <a:pt x="1883384" y="350050"/>
                  </a:lnTo>
                  <a:lnTo>
                    <a:pt x="1861553" y="384149"/>
                  </a:lnTo>
                  <a:lnTo>
                    <a:pt x="1830057" y="392963"/>
                  </a:lnTo>
                  <a:lnTo>
                    <a:pt x="1818106" y="391985"/>
                  </a:lnTo>
                  <a:lnTo>
                    <a:pt x="1785696" y="369430"/>
                  </a:lnTo>
                  <a:lnTo>
                    <a:pt x="1778241" y="339318"/>
                  </a:lnTo>
                  <a:lnTo>
                    <a:pt x="1779066" y="329107"/>
                  </a:lnTo>
                  <a:lnTo>
                    <a:pt x="1798891" y="295694"/>
                  </a:lnTo>
                  <a:lnTo>
                    <a:pt x="1830057" y="286867"/>
                  </a:lnTo>
                  <a:lnTo>
                    <a:pt x="1841792" y="287858"/>
                  </a:lnTo>
                  <a:lnTo>
                    <a:pt x="1876005" y="310730"/>
                  </a:lnTo>
                  <a:lnTo>
                    <a:pt x="1884311" y="339318"/>
                  </a:lnTo>
                  <a:lnTo>
                    <a:pt x="1884311" y="43357"/>
                  </a:lnTo>
                  <a:lnTo>
                    <a:pt x="1877682" y="43357"/>
                  </a:lnTo>
                  <a:lnTo>
                    <a:pt x="1877682" y="207314"/>
                  </a:lnTo>
                  <a:lnTo>
                    <a:pt x="1876475" y="207314"/>
                  </a:lnTo>
                  <a:lnTo>
                    <a:pt x="1839722" y="182308"/>
                  </a:lnTo>
                  <a:lnTo>
                    <a:pt x="1793913" y="173570"/>
                  </a:lnTo>
                  <a:lnTo>
                    <a:pt x="1776653" y="174472"/>
                  </a:lnTo>
                  <a:lnTo>
                    <a:pt x="1731225" y="188023"/>
                  </a:lnTo>
                  <a:lnTo>
                    <a:pt x="1695627" y="214807"/>
                  </a:lnTo>
                  <a:lnTo>
                    <a:pt x="1670126" y="251015"/>
                  </a:lnTo>
                  <a:lnTo>
                    <a:pt x="1654505" y="293890"/>
                  </a:lnTo>
                  <a:lnTo>
                    <a:pt x="1649247" y="339318"/>
                  </a:lnTo>
                  <a:lnTo>
                    <a:pt x="1649831" y="354914"/>
                  </a:lnTo>
                  <a:lnTo>
                    <a:pt x="1658607" y="400799"/>
                  </a:lnTo>
                  <a:lnTo>
                    <a:pt x="1677530" y="442442"/>
                  </a:lnTo>
                  <a:lnTo>
                    <a:pt x="1706359" y="476211"/>
                  </a:lnTo>
                  <a:lnTo>
                    <a:pt x="1745335" y="499351"/>
                  </a:lnTo>
                  <a:lnTo>
                    <a:pt x="1793938" y="507479"/>
                  </a:lnTo>
                  <a:lnTo>
                    <a:pt x="1808518" y="506780"/>
                  </a:lnTo>
                  <a:lnTo>
                    <a:pt x="1849996" y="496328"/>
                  </a:lnTo>
                  <a:lnTo>
                    <a:pt x="1882686" y="475030"/>
                  </a:lnTo>
                  <a:lnTo>
                    <a:pt x="1890407" y="465886"/>
                  </a:lnTo>
                  <a:lnTo>
                    <a:pt x="1891626" y="465886"/>
                  </a:lnTo>
                  <a:lnTo>
                    <a:pt x="1891626" y="499046"/>
                  </a:lnTo>
                  <a:lnTo>
                    <a:pt x="2016912" y="499046"/>
                  </a:lnTo>
                  <a:lnTo>
                    <a:pt x="2016912" y="465886"/>
                  </a:lnTo>
                  <a:lnTo>
                    <a:pt x="2016912" y="392963"/>
                  </a:lnTo>
                  <a:lnTo>
                    <a:pt x="2016912" y="286867"/>
                  </a:lnTo>
                  <a:lnTo>
                    <a:pt x="2016912" y="207314"/>
                  </a:lnTo>
                  <a:lnTo>
                    <a:pt x="2016912" y="43357"/>
                  </a:lnTo>
                  <a:close/>
                </a:path>
                <a:path w="4108450" h="1230629">
                  <a:moveTo>
                    <a:pt x="2305481" y="176568"/>
                  </a:moveTo>
                  <a:lnTo>
                    <a:pt x="2299970" y="175260"/>
                  </a:lnTo>
                  <a:lnTo>
                    <a:pt x="2293721" y="174307"/>
                  </a:lnTo>
                  <a:lnTo>
                    <a:pt x="2286724" y="173748"/>
                  </a:lnTo>
                  <a:lnTo>
                    <a:pt x="2278977" y="173558"/>
                  </a:lnTo>
                  <a:lnTo>
                    <a:pt x="2265832" y="174345"/>
                  </a:lnTo>
                  <a:lnTo>
                    <a:pt x="2222157" y="192963"/>
                  </a:lnTo>
                  <a:lnTo>
                    <a:pt x="2201202" y="218160"/>
                  </a:lnTo>
                  <a:lnTo>
                    <a:pt x="2199995" y="218160"/>
                  </a:lnTo>
                  <a:lnTo>
                    <a:pt x="2199995" y="182003"/>
                  </a:lnTo>
                  <a:lnTo>
                    <a:pt x="2066188" y="182003"/>
                  </a:lnTo>
                  <a:lnTo>
                    <a:pt x="2066188" y="499046"/>
                  </a:lnTo>
                  <a:lnTo>
                    <a:pt x="2205418" y="499046"/>
                  </a:lnTo>
                  <a:lnTo>
                    <a:pt x="2205418" y="345338"/>
                  </a:lnTo>
                  <a:lnTo>
                    <a:pt x="2206434" y="334340"/>
                  </a:lnTo>
                  <a:lnTo>
                    <a:pt x="2230513" y="299923"/>
                  </a:lnTo>
                  <a:lnTo>
                    <a:pt x="2265095" y="291109"/>
                  </a:lnTo>
                  <a:lnTo>
                    <a:pt x="2269502" y="291109"/>
                  </a:lnTo>
                  <a:lnTo>
                    <a:pt x="2274430" y="291401"/>
                  </a:lnTo>
                  <a:lnTo>
                    <a:pt x="2285314" y="292595"/>
                  </a:lnTo>
                  <a:lnTo>
                    <a:pt x="2290191" y="293497"/>
                  </a:lnTo>
                  <a:lnTo>
                    <a:pt x="2294636" y="294703"/>
                  </a:lnTo>
                  <a:lnTo>
                    <a:pt x="2305481" y="176568"/>
                  </a:lnTo>
                  <a:close/>
                </a:path>
                <a:path w="4108450" h="1230629">
                  <a:moveTo>
                    <a:pt x="2341816" y="865009"/>
                  </a:moveTo>
                  <a:lnTo>
                    <a:pt x="2336876" y="822807"/>
                  </a:lnTo>
                  <a:lnTo>
                    <a:pt x="2323630" y="784237"/>
                  </a:lnTo>
                  <a:lnTo>
                    <a:pt x="2295817" y="743546"/>
                  </a:lnTo>
                  <a:lnTo>
                    <a:pt x="2257907" y="714514"/>
                  </a:lnTo>
                  <a:lnTo>
                    <a:pt x="2221954" y="700430"/>
                  </a:lnTo>
                  <a:lnTo>
                    <a:pt x="2221954" y="822807"/>
                  </a:lnTo>
                  <a:lnTo>
                    <a:pt x="2126145" y="822807"/>
                  </a:lnTo>
                  <a:lnTo>
                    <a:pt x="2155837" y="787412"/>
                  </a:lnTo>
                  <a:lnTo>
                    <a:pt x="2176195" y="784237"/>
                  </a:lnTo>
                  <a:lnTo>
                    <a:pt x="2186178" y="784923"/>
                  </a:lnTo>
                  <a:lnTo>
                    <a:pt x="2218880" y="807440"/>
                  </a:lnTo>
                  <a:lnTo>
                    <a:pt x="2221954" y="822807"/>
                  </a:lnTo>
                  <a:lnTo>
                    <a:pt x="2221954" y="700430"/>
                  </a:lnTo>
                  <a:lnTo>
                    <a:pt x="2210676" y="697674"/>
                  </a:lnTo>
                  <a:lnTo>
                    <a:pt x="2193239" y="695236"/>
                  </a:lnTo>
                  <a:lnTo>
                    <a:pt x="2174964" y="694423"/>
                  </a:lnTo>
                  <a:lnTo>
                    <a:pt x="2156866" y="695172"/>
                  </a:lnTo>
                  <a:lnTo>
                    <a:pt x="2105926" y="706488"/>
                  </a:lnTo>
                  <a:lnTo>
                    <a:pt x="2062327" y="730161"/>
                  </a:lnTo>
                  <a:lnTo>
                    <a:pt x="2028571" y="764946"/>
                  </a:lnTo>
                  <a:lnTo>
                    <a:pt x="2006155" y="810475"/>
                  </a:lnTo>
                  <a:lnTo>
                    <a:pt x="1998370" y="865009"/>
                  </a:lnTo>
                  <a:lnTo>
                    <a:pt x="1999310" y="885456"/>
                  </a:lnTo>
                  <a:lnTo>
                    <a:pt x="2013419" y="939152"/>
                  </a:lnTo>
                  <a:lnTo>
                    <a:pt x="2041613" y="981125"/>
                  </a:lnTo>
                  <a:lnTo>
                    <a:pt x="2080412" y="1011237"/>
                  </a:lnTo>
                  <a:lnTo>
                    <a:pt x="2127453" y="1029474"/>
                  </a:lnTo>
                  <a:lnTo>
                    <a:pt x="2177961" y="1035570"/>
                  </a:lnTo>
                  <a:lnTo>
                    <a:pt x="2203678" y="1034326"/>
                  </a:lnTo>
                  <a:lnTo>
                    <a:pt x="2250236" y="1024394"/>
                  </a:lnTo>
                  <a:lnTo>
                    <a:pt x="2289949" y="1004836"/>
                  </a:lnTo>
                  <a:lnTo>
                    <a:pt x="2320531" y="977709"/>
                  </a:lnTo>
                  <a:lnTo>
                    <a:pt x="2332278" y="961440"/>
                  </a:lnTo>
                  <a:lnTo>
                    <a:pt x="2277478" y="933716"/>
                  </a:lnTo>
                  <a:lnTo>
                    <a:pt x="2233422" y="911415"/>
                  </a:lnTo>
                  <a:lnTo>
                    <a:pt x="2199297" y="931989"/>
                  </a:lnTo>
                  <a:lnTo>
                    <a:pt x="2181593" y="933716"/>
                  </a:lnTo>
                  <a:lnTo>
                    <a:pt x="2175167" y="933716"/>
                  </a:lnTo>
                  <a:lnTo>
                    <a:pt x="2168829" y="932916"/>
                  </a:lnTo>
                  <a:lnTo>
                    <a:pt x="2156358" y="929703"/>
                  </a:lnTo>
                  <a:lnTo>
                    <a:pt x="2150745" y="927290"/>
                  </a:lnTo>
                  <a:lnTo>
                    <a:pt x="2145754" y="924064"/>
                  </a:lnTo>
                  <a:lnTo>
                    <a:pt x="2140686" y="920864"/>
                  </a:lnTo>
                  <a:lnTo>
                    <a:pt x="2136470" y="917041"/>
                  </a:lnTo>
                  <a:lnTo>
                    <a:pt x="2129650" y="908202"/>
                  </a:lnTo>
                  <a:lnTo>
                    <a:pt x="2127745" y="903185"/>
                  </a:lnTo>
                  <a:lnTo>
                    <a:pt x="2127351" y="897547"/>
                  </a:lnTo>
                  <a:lnTo>
                    <a:pt x="2340737" y="897547"/>
                  </a:lnTo>
                  <a:lnTo>
                    <a:pt x="2341118" y="893940"/>
                  </a:lnTo>
                  <a:lnTo>
                    <a:pt x="2341410" y="889419"/>
                  </a:lnTo>
                  <a:lnTo>
                    <a:pt x="2341638" y="883983"/>
                  </a:lnTo>
                  <a:lnTo>
                    <a:pt x="2341816" y="878560"/>
                  </a:lnTo>
                  <a:lnTo>
                    <a:pt x="2341816" y="865009"/>
                  </a:lnTo>
                  <a:close/>
                </a:path>
                <a:path w="4108450" h="1230629">
                  <a:moveTo>
                    <a:pt x="2622524" y="332092"/>
                  </a:moveTo>
                  <a:lnTo>
                    <a:pt x="2618625" y="284391"/>
                  </a:lnTo>
                  <a:lnTo>
                    <a:pt x="2606103" y="241681"/>
                  </a:lnTo>
                  <a:lnTo>
                    <a:pt x="2582113" y="207010"/>
                  </a:lnTo>
                  <a:lnTo>
                    <a:pt x="2544775" y="182600"/>
                  </a:lnTo>
                  <a:lnTo>
                    <a:pt x="2500769" y="171843"/>
                  </a:lnTo>
                  <a:lnTo>
                    <a:pt x="2500769" y="367652"/>
                  </a:lnTo>
                  <a:lnTo>
                    <a:pt x="2500769" y="378498"/>
                  </a:lnTo>
                  <a:lnTo>
                    <a:pt x="2482189" y="416585"/>
                  </a:lnTo>
                  <a:lnTo>
                    <a:pt x="2456777" y="423697"/>
                  </a:lnTo>
                  <a:lnTo>
                    <a:pt x="2453551" y="423697"/>
                  </a:lnTo>
                  <a:lnTo>
                    <a:pt x="2450033" y="423189"/>
                  </a:lnTo>
                  <a:lnTo>
                    <a:pt x="2442400" y="421195"/>
                  </a:lnTo>
                  <a:lnTo>
                    <a:pt x="2438882" y="419684"/>
                  </a:lnTo>
                  <a:lnTo>
                    <a:pt x="2435669" y="417664"/>
                  </a:lnTo>
                  <a:lnTo>
                    <a:pt x="2432443" y="415671"/>
                  </a:lnTo>
                  <a:lnTo>
                    <a:pt x="2429865" y="413156"/>
                  </a:lnTo>
                  <a:lnTo>
                    <a:pt x="2425839" y="407123"/>
                  </a:lnTo>
                  <a:lnTo>
                    <a:pt x="2424811" y="403415"/>
                  </a:lnTo>
                  <a:lnTo>
                    <a:pt x="2424811" y="398983"/>
                  </a:lnTo>
                  <a:lnTo>
                    <a:pt x="2453614" y="371373"/>
                  </a:lnTo>
                  <a:lnTo>
                    <a:pt x="2492933" y="367652"/>
                  </a:lnTo>
                  <a:lnTo>
                    <a:pt x="2500769" y="367652"/>
                  </a:lnTo>
                  <a:lnTo>
                    <a:pt x="2500769" y="171843"/>
                  </a:lnTo>
                  <a:lnTo>
                    <a:pt x="2491651" y="170738"/>
                  </a:lnTo>
                  <a:lnTo>
                    <a:pt x="2470023" y="169951"/>
                  </a:lnTo>
                  <a:lnTo>
                    <a:pt x="2449080" y="170891"/>
                  </a:lnTo>
                  <a:lnTo>
                    <a:pt x="2408097" y="178422"/>
                  </a:lnTo>
                  <a:lnTo>
                    <a:pt x="2368854" y="193332"/>
                  </a:lnTo>
                  <a:lnTo>
                    <a:pt x="2334488" y="214731"/>
                  </a:lnTo>
                  <a:lnTo>
                    <a:pt x="2319337" y="227812"/>
                  </a:lnTo>
                  <a:lnTo>
                    <a:pt x="2388654" y="296519"/>
                  </a:lnTo>
                  <a:lnTo>
                    <a:pt x="2395537" y="291261"/>
                  </a:lnTo>
                  <a:lnTo>
                    <a:pt x="2402903" y="286346"/>
                  </a:lnTo>
                  <a:lnTo>
                    <a:pt x="2446045" y="269900"/>
                  </a:lnTo>
                  <a:lnTo>
                    <a:pt x="2455545" y="269392"/>
                  </a:lnTo>
                  <a:lnTo>
                    <a:pt x="2463304" y="269836"/>
                  </a:lnTo>
                  <a:lnTo>
                    <a:pt x="2491740" y="288086"/>
                  </a:lnTo>
                  <a:lnTo>
                    <a:pt x="2491740" y="298932"/>
                  </a:lnTo>
                  <a:lnTo>
                    <a:pt x="2475966" y="299199"/>
                  </a:lnTo>
                  <a:lnTo>
                    <a:pt x="2460002" y="299999"/>
                  </a:lnTo>
                  <a:lnTo>
                    <a:pt x="2411514" y="305727"/>
                  </a:lnTo>
                  <a:lnTo>
                    <a:pt x="2368169" y="319125"/>
                  </a:lnTo>
                  <a:lnTo>
                    <a:pt x="2333637" y="341833"/>
                  </a:lnTo>
                  <a:lnTo>
                    <a:pt x="2311590" y="375564"/>
                  </a:lnTo>
                  <a:lnTo>
                    <a:pt x="2307374" y="407123"/>
                  </a:lnTo>
                  <a:lnTo>
                    <a:pt x="2307933" y="419214"/>
                  </a:lnTo>
                  <a:lnTo>
                    <a:pt x="2323020" y="462432"/>
                  </a:lnTo>
                  <a:lnTo>
                    <a:pt x="2351963" y="490194"/>
                  </a:lnTo>
                  <a:lnTo>
                    <a:pt x="2389060" y="504431"/>
                  </a:lnTo>
                  <a:lnTo>
                    <a:pt x="2417597" y="507479"/>
                  </a:lnTo>
                  <a:lnTo>
                    <a:pt x="2428214" y="506996"/>
                  </a:lnTo>
                  <a:lnTo>
                    <a:pt x="2471509" y="495084"/>
                  </a:lnTo>
                  <a:lnTo>
                    <a:pt x="2495346" y="473735"/>
                  </a:lnTo>
                  <a:lnTo>
                    <a:pt x="2496566" y="473735"/>
                  </a:lnTo>
                  <a:lnTo>
                    <a:pt x="2496566" y="499046"/>
                  </a:lnTo>
                  <a:lnTo>
                    <a:pt x="2622524" y="499046"/>
                  </a:lnTo>
                  <a:lnTo>
                    <a:pt x="2622524" y="473735"/>
                  </a:lnTo>
                  <a:lnTo>
                    <a:pt x="2622524" y="423697"/>
                  </a:lnTo>
                  <a:lnTo>
                    <a:pt x="2622524" y="367652"/>
                  </a:lnTo>
                  <a:lnTo>
                    <a:pt x="2622524" y="332092"/>
                  </a:lnTo>
                  <a:close/>
                </a:path>
                <a:path w="4108450" h="1230629">
                  <a:moveTo>
                    <a:pt x="2755620" y="48018"/>
                  </a:moveTo>
                  <a:close/>
                </a:path>
                <a:path w="4108450" h="1230629">
                  <a:moveTo>
                    <a:pt x="2802090" y="181991"/>
                  </a:moveTo>
                  <a:lnTo>
                    <a:pt x="2662859" y="181991"/>
                  </a:lnTo>
                  <a:lnTo>
                    <a:pt x="2662859" y="499046"/>
                  </a:lnTo>
                  <a:lnTo>
                    <a:pt x="2802090" y="499046"/>
                  </a:lnTo>
                  <a:lnTo>
                    <a:pt x="2802090" y="181991"/>
                  </a:lnTo>
                  <a:close/>
                </a:path>
                <a:path w="4108450" h="1230629">
                  <a:moveTo>
                    <a:pt x="2847136" y="9956"/>
                  </a:moveTo>
                  <a:lnTo>
                    <a:pt x="2843365" y="3429"/>
                  </a:lnTo>
                  <a:lnTo>
                    <a:pt x="2830601" y="0"/>
                  </a:lnTo>
                  <a:lnTo>
                    <a:pt x="2824035" y="3797"/>
                  </a:lnTo>
                  <a:lnTo>
                    <a:pt x="2822308" y="10185"/>
                  </a:lnTo>
                  <a:lnTo>
                    <a:pt x="2801328" y="57759"/>
                  </a:lnTo>
                  <a:lnTo>
                    <a:pt x="2733230" y="96608"/>
                  </a:lnTo>
                  <a:lnTo>
                    <a:pt x="2768473" y="65430"/>
                  </a:lnTo>
                  <a:lnTo>
                    <a:pt x="2771063" y="60769"/>
                  </a:lnTo>
                  <a:lnTo>
                    <a:pt x="2772638" y="54902"/>
                  </a:lnTo>
                  <a:lnTo>
                    <a:pt x="2769158" y="48856"/>
                  </a:lnTo>
                  <a:lnTo>
                    <a:pt x="2760624" y="46570"/>
                  </a:lnTo>
                  <a:lnTo>
                    <a:pt x="2757919" y="46913"/>
                  </a:lnTo>
                  <a:lnTo>
                    <a:pt x="2712491" y="70446"/>
                  </a:lnTo>
                  <a:lnTo>
                    <a:pt x="2681490" y="107734"/>
                  </a:lnTo>
                  <a:lnTo>
                    <a:pt x="2665730" y="150368"/>
                  </a:lnTo>
                  <a:lnTo>
                    <a:pt x="2664256" y="155435"/>
                  </a:lnTo>
                  <a:lnTo>
                    <a:pt x="2667927" y="160464"/>
                  </a:lnTo>
                  <a:lnTo>
                    <a:pt x="2673197" y="160629"/>
                  </a:lnTo>
                  <a:lnTo>
                    <a:pt x="2687751" y="160896"/>
                  </a:lnTo>
                  <a:lnTo>
                    <a:pt x="2705443" y="160680"/>
                  </a:lnTo>
                  <a:lnTo>
                    <a:pt x="2760167" y="150876"/>
                  </a:lnTo>
                  <a:lnTo>
                    <a:pt x="2798191" y="132321"/>
                  </a:lnTo>
                  <a:lnTo>
                    <a:pt x="2823946" y="96608"/>
                  </a:lnTo>
                  <a:lnTo>
                    <a:pt x="2845460" y="16332"/>
                  </a:lnTo>
                  <a:lnTo>
                    <a:pt x="2847136" y="9956"/>
                  </a:lnTo>
                  <a:close/>
                </a:path>
                <a:path w="4108450" h="1230629">
                  <a:moveTo>
                    <a:pt x="2911132" y="830643"/>
                  </a:moveTo>
                  <a:lnTo>
                    <a:pt x="2905988" y="787552"/>
                  </a:lnTo>
                  <a:lnTo>
                    <a:pt x="2887942" y="744448"/>
                  </a:lnTo>
                  <a:lnTo>
                    <a:pt x="2852978" y="711301"/>
                  </a:lnTo>
                  <a:lnTo>
                    <a:pt x="2813354" y="698881"/>
                  </a:lnTo>
                  <a:lnTo>
                    <a:pt x="2797213" y="698042"/>
                  </a:lnTo>
                  <a:lnTo>
                    <a:pt x="2780487" y="698881"/>
                  </a:lnTo>
                  <a:lnTo>
                    <a:pt x="2739339" y="711301"/>
                  </a:lnTo>
                  <a:lnTo>
                    <a:pt x="2709062" y="734580"/>
                  </a:lnTo>
                  <a:lnTo>
                    <a:pt x="2700769" y="743851"/>
                  </a:lnTo>
                  <a:lnTo>
                    <a:pt x="2693543" y="732866"/>
                  </a:lnTo>
                  <a:lnTo>
                    <a:pt x="2652636" y="704316"/>
                  </a:lnTo>
                  <a:lnTo>
                    <a:pt x="2610370" y="698042"/>
                  </a:lnTo>
                  <a:lnTo>
                    <a:pt x="2602382" y="698296"/>
                  </a:lnTo>
                  <a:lnTo>
                    <a:pt x="2560955" y="709193"/>
                  </a:lnTo>
                  <a:lnTo>
                    <a:pt x="2529484" y="731100"/>
                  </a:lnTo>
                  <a:lnTo>
                    <a:pt x="2520556" y="741438"/>
                  </a:lnTo>
                  <a:lnTo>
                    <a:pt x="2519349" y="741438"/>
                  </a:lnTo>
                  <a:lnTo>
                    <a:pt x="2519349" y="706475"/>
                  </a:lnTo>
                  <a:lnTo>
                    <a:pt x="2383726" y="706475"/>
                  </a:lnTo>
                  <a:lnTo>
                    <a:pt x="2383726" y="1023531"/>
                  </a:lnTo>
                  <a:lnTo>
                    <a:pt x="2522969" y="1023531"/>
                  </a:lnTo>
                  <a:lnTo>
                    <a:pt x="2522969" y="855357"/>
                  </a:lnTo>
                  <a:lnTo>
                    <a:pt x="2523540" y="843940"/>
                  </a:lnTo>
                  <a:lnTo>
                    <a:pt x="2545042" y="811352"/>
                  </a:lnTo>
                  <a:lnTo>
                    <a:pt x="2561145" y="811352"/>
                  </a:lnTo>
                  <a:lnTo>
                    <a:pt x="2577439" y="845947"/>
                  </a:lnTo>
                  <a:lnTo>
                    <a:pt x="2577820" y="857161"/>
                  </a:lnTo>
                  <a:lnTo>
                    <a:pt x="2577820" y="1023531"/>
                  </a:lnTo>
                  <a:lnTo>
                    <a:pt x="2717050" y="1023531"/>
                  </a:lnTo>
                  <a:lnTo>
                    <a:pt x="2717050" y="855357"/>
                  </a:lnTo>
                  <a:lnTo>
                    <a:pt x="2717571" y="845172"/>
                  </a:lnTo>
                  <a:lnTo>
                    <a:pt x="2737955" y="811352"/>
                  </a:lnTo>
                  <a:lnTo>
                    <a:pt x="2754833" y="811352"/>
                  </a:lnTo>
                  <a:lnTo>
                    <a:pt x="2771889" y="854760"/>
                  </a:lnTo>
                  <a:lnTo>
                    <a:pt x="2771889" y="1023531"/>
                  </a:lnTo>
                  <a:lnTo>
                    <a:pt x="2911132" y="1023531"/>
                  </a:lnTo>
                  <a:lnTo>
                    <a:pt x="2911132" y="830643"/>
                  </a:lnTo>
                  <a:close/>
                </a:path>
                <a:path w="4108450" h="1230629">
                  <a:moveTo>
                    <a:pt x="3138309" y="210934"/>
                  </a:moveTo>
                  <a:lnTo>
                    <a:pt x="3090824" y="186753"/>
                  </a:lnTo>
                  <a:lnTo>
                    <a:pt x="3036887" y="172656"/>
                  </a:lnTo>
                  <a:lnTo>
                    <a:pt x="3000286" y="169951"/>
                  </a:lnTo>
                  <a:lnTo>
                    <a:pt x="2989262" y="170345"/>
                  </a:lnTo>
                  <a:lnTo>
                    <a:pt x="2942183" y="179882"/>
                  </a:lnTo>
                  <a:lnTo>
                    <a:pt x="2899003" y="203454"/>
                  </a:lnTo>
                  <a:lnTo>
                    <a:pt x="2868676" y="242849"/>
                  </a:lnTo>
                  <a:lnTo>
                    <a:pt x="2861043" y="283870"/>
                  </a:lnTo>
                  <a:lnTo>
                    <a:pt x="2861564" y="294919"/>
                  </a:lnTo>
                  <a:lnTo>
                    <a:pt x="2873984" y="331317"/>
                  </a:lnTo>
                  <a:lnTo>
                    <a:pt x="2904515" y="361696"/>
                  </a:lnTo>
                  <a:lnTo>
                    <a:pt x="2942679" y="378282"/>
                  </a:lnTo>
                  <a:lnTo>
                    <a:pt x="2963075" y="383489"/>
                  </a:lnTo>
                  <a:lnTo>
                    <a:pt x="2973832" y="386410"/>
                  </a:lnTo>
                  <a:lnTo>
                    <a:pt x="2982518" y="389064"/>
                  </a:lnTo>
                  <a:lnTo>
                    <a:pt x="2989122" y="391452"/>
                  </a:lnTo>
                  <a:lnTo>
                    <a:pt x="2996552" y="394462"/>
                  </a:lnTo>
                  <a:lnTo>
                    <a:pt x="3000286" y="398602"/>
                  </a:lnTo>
                  <a:lnTo>
                    <a:pt x="3000286" y="408635"/>
                  </a:lnTo>
                  <a:lnTo>
                    <a:pt x="2998165" y="411949"/>
                  </a:lnTo>
                  <a:lnTo>
                    <a:pt x="2989732" y="415556"/>
                  </a:lnTo>
                  <a:lnTo>
                    <a:pt x="2985185" y="416458"/>
                  </a:lnTo>
                  <a:lnTo>
                    <a:pt x="2980410" y="416458"/>
                  </a:lnTo>
                  <a:lnTo>
                    <a:pt x="2942717" y="408343"/>
                  </a:lnTo>
                  <a:lnTo>
                    <a:pt x="2908655" y="386930"/>
                  </a:lnTo>
                  <a:lnTo>
                    <a:pt x="2840558" y="465899"/>
                  </a:lnTo>
                  <a:lnTo>
                    <a:pt x="2889872" y="492848"/>
                  </a:lnTo>
                  <a:lnTo>
                    <a:pt x="2928785" y="504494"/>
                  </a:lnTo>
                  <a:lnTo>
                    <a:pt x="2969018" y="510362"/>
                  </a:lnTo>
                  <a:lnTo>
                    <a:pt x="2989427" y="511098"/>
                  </a:lnTo>
                  <a:lnTo>
                    <a:pt x="3000692" y="510743"/>
                  </a:lnTo>
                  <a:lnTo>
                    <a:pt x="3048317" y="502056"/>
                  </a:lnTo>
                  <a:lnTo>
                    <a:pt x="3091472" y="479666"/>
                  </a:lnTo>
                  <a:lnTo>
                    <a:pt x="3121660" y="440537"/>
                  </a:lnTo>
                  <a:lnTo>
                    <a:pt x="3129267" y="398386"/>
                  </a:lnTo>
                  <a:lnTo>
                    <a:pt x="3128746" y="387311"/>
                  </a:lnTo>
                  <a:lnTo>
                    <a:pt x="3116300" y="350494"/>
                  </a:lnTo>
                  <a:lnTo>
                    <a:pt x="3083356" y="319278"/>
                  </a:lnTo>
                  <a:lnTo>
                    <a:pt x="3039478" y="301586"/>
                  </a:lnTo>
                  <a:lnTo>
                    <a:pt x="3017951" y="296951"/>
                  </a:lnTo>
                  <a:lnTo>
                    <a:pt x="3008109" y="294640"/>
                  </a:lnTo>
                  <a:lnTo>
                    <a:pt x="3000692" y="292582"/>
                  </a:lnTo>
                  <a:lnTo>
                    <a:pt x="2995714" y="290791"/>
                  </a:lnTo>
                  <a:lnTo>
                    <a:pt x="2990723" y="288594"/>
                  </a:lnTo>
                  <a:lnTo>
                    <a:pt x="2988221" y="285470"/>
                  </a:lnTo>
                  <a:lnTo>
                    <a:pt x="2988221" y="276237"/>
                  </a:lnTo>
                  <a:lnTo>
                    <a:pt x="2990418" y="272707"/>
                  </a:lnTo>
                  <a:lnTo>
                    <a:pt x="2999270" y="269100"/>
                  </a:lnTo>
                  <a:lnTo>
                    <a:pt x="3004883" y="268198"/>
                  </a:lnTo>
                  <a:lnTo>
                    <a:pt x="3011741" y="268198"/>
                  </a:lnTo>
                  <a:lnTo>
                    <a:pt x="3050273" y="276593"/>
                  </a:lnTo>
                  <a:lnTo>
                    <a:pt x="3073184" y="288683"/>
                  </a:lnTo>
                  <a:lnTo>
                    <a:pt x="3138309" y="210934"/>
                  </a:lnTo>
                  <a:close/>
                </a:path>
                <a:path w="4108450" h="1230629">
                  <a:moveTo>
                    <a:pt x="3315411" y="706475"/>
                  </a:moveTo>
                  <a:lnTo>
                    <a:pt x="3166541" y="706475"/>
                  </a:lnTo>
                  <a:lnTo>
                    <a:pt x="3124962" y="873442"/>
                  </a:lnTo>
                  <a:lnTo>
                    <a:pt x="3122549" y="873442"/>
                  </a:lnTo>
                  <a:lnTo>
                    <a:pt x="3075533" y="706475"/>
                  </a:lnTo>
                  <a:lnTo>
                    <a:pt x="2921203" y="706475"/>
                  </a:lnTo>
                  <a:lnTo>
                    <a:pt x="3049613" y="1010932"/>
                  </a:lnTo>
                  <a:lnTo>
                    <a:pt x="3049333" y="1025601"/>
                  </a:lnTo>
                  <a:lnTo>
                    <a:pt x="3036201" y="1076617"/>
                  </a:lnTo>
                  <a:lnTo>
                    <a:pt x="2996717" y="1109091"/>
                  </a:lnTo>
                  <a:lnTo>
                    <a:pt x="2964751" y="1112939"/>
                  </a:lnTo>
                  <a:lnTo>
                    <a:pt x="2951988" y="1112227"/>
                  </a:lnTo>
                  <a:lnTo>
                    <a:pt x="2937116" y="1109408"/>
                  </a:lnTo>
                  <a:lnTo>
                    <a:pt x="2930779" y="1107719"/>
                  </a:lnTo>
                  <a:lnTo>
                    <a:pt x="2925572" y="1105700"/>
                  </a:lnTo>
                  <a:lnTo>
                    <a:pt x="2908109" y="1220774"/>
                  </a:lnTo>
                  <a:lnTo>
                    <a:pt x="2949778" y="1228140"/>
                  </a:lnTo>
                  <a:lnTo>
                    <a:pt x="2979839" y="1230464"/>
                  </a:lnTo>
                  <a:lnTo>
                    <a:pt x="2987040" y="1230464"/>
                  </a:lnTo>
                  <a:lnTo>
                    <a:pt x="3034563" y="1225715"/>
                  </a:lnTo>
                  <a:lnTo>
                    <a:pt x="3072714" y="1211630"/>
                  </a:lnTo>
                  <a:lnTo>
                    <a:pt x="3111817" y="1179309"/>
                  </a:lnTo>
                  <a:lnTo>
                    <a:pt x="3134537" y="1145832"/>
                  </a:lnTo>
                  <a:lnTo>
                    <a:pt x="3147479" y="1119466"/>
                  </a:lnTo>
                  <a:lnTo>
                    <a:pt x="3315411" y="706475"/>
                  </a:lnTo>
                  <a:close/>
                </a:path>
                <a:path w="4108450" h="1230629">
                  <a:moveTo>
                    <a:pt x="3315627" y="181991"/>
                  </a:moveTo>
                  <a:lnTo>
                    <a:pt x="3176384" y="181991"/>
                  </a:lnTo>
                  <a:lnTo>
                    <a:pt x="3176384" y="499046"/>
                  </a:lnTo>
                  <a:lnTo>
                    <a:pt x="3315627" y="499046"/>
                  </a:lnTo>
                  <a:lnTo>
                    <a:pt x="3315627" y="181991"/>
                  </a:lnTo>
                  <a:close/>
                </a:path>
                <a:path w="4108450" h="1230629">
                  <a:moveTo>
                    <a:pt x="3318027" y="90385"/>
                  </a:moveTo>
                  <a:lnTo>
                    <a:pt x="3305518" y="50825"/>
                  </a:lnTo>
                  <a:lnTo>
                    <a:pt x="3274022" y="24980"/>
                  </a:lnTo>
                  <a:lnTo>
                    <a:pt x="3246882" y="19253"/>
                  </a:lnTo>
                  <a:lnTo>
                    <a:pt x="3239478" y="19621"/>
                  </a:lnTo>
                  <a:lnTo>
                    <a:pt x="3200539" y="35775"/>
                  </a:lnTo>
                  <a:lnTo>
                    <a:pt x="3177184" y="69545"/>
                  </a:lnTo>
                  <a:lnTo>
                    <a:pt x="3173971" y="90385"/>
                  </a:lnTo>
                  <a:lnTo>
                    <a:pt x="3174327" y="97790"/>
                  </a:lnTo>
                  <a:lnTo>
                    <a:pt x="3190659" y="135813"/>
                  </a:lnTo>
                  <a:lnTo>
                    <a:pt x="3225304" y="157848"/>
                  </a:lnTo>
                  <a:lnTo>
                    <a:pt x="3246882" y="160909"/>
                  </a:lnTo>
                  <a:lnTo>
                    <a:pt x="3254006" y="160566"/>
                  </a:lnTo>
                  <a:lnTo>
                    <a:pt x="3291484" y="145135"/>
                  </a:lnTo>
                  <a:lnTo>
                    <a:pt x="3314801" y="111798"/>
                  </a:lnTo>
                  <a:lnTo>
                    <a:pt x="3318027" y="90385"/>
                  </a:lnTo>
                  <a:close/>
                </a:path>
                <a:path w="4108450" h="1230629">
                  <a:moveTo>
                    <a:pt x="3699027" y="306158"/>
                  </a:moveTo>
                  <a:lnTo>
                    <a:pt x="3693922" y="259156"/>
                  </a:lnTo>
                  <a:lnTo>
                    <a:pt x="3675888" y="216662"/>
                  </a:lnTo>
                  <a:lnTo>
                    <a:pt x="3641013" y="185623"/>
                  </a:lnTo>
                  <a:lnTo>
                    <a:pt x="3601872" y="174307"/>
                  </a:lnTo>
                  <a:lnTo>
                    <a:pt x="3586048" y="173558"/>
                  </a:lnTo>
                  <a:lnTo>
                    <a:pt x="3571151" y="174371"/>
                  </a:lnTo>
                  <a:lnTo>
                    <a:pt x="3531654" y="186524"/>
                  </a:lnTo>
                  <a:lnTo>
                    <a:pt x="3495903" y="216954"/>
                  </a:lnTo>
                  <a:lnTo>
                    <a:pt x="3494697" y="216954"/>
                  </a:lnTo>
                  <a:lnTo>
                    <a:pt x="3494697" y="182003"/>
                  </a:lnTo>
                  <a:lnTo>
                    <a:pt x="3359073" y="182003"/>
                  </a:lnTo>
                  <a:lnTo>
                    <a:pt x="3359073" y="499046"/>
                  </a:lnTo>
                  <a:lnTo>
                    <a:pt x="3498304" y="499046"/>
                  </a:lnTo>
                  <a:lnTo>
                    <a:pt x="3498304" y="330263"/>
                  </a:lnTo>
                  <a:lnTo>
                    <a:pt x="3498850" y="320344"/>
                  </a:lnTo>
                  <a:lnTo>
                    <a:pt x="3520402" y="286880"/>
                  </a:lnTo>
                  <a:lnTo>
                    <a:pt x="3539693" y="286880"/>
                  </a:lnTo>
                  <a:lnTo>
                    <a:pt x="3559797" y="330263"/>
                  </a:lnTo>
                  <a:lnTo>
                    <a:pt x="3559797" y="499046"/>
                  </a:lnTo>
                  <a:lnTo>
                    <a:pt x="3699027" y="499046"/>
                  </a:lnTo>
                  <a:lnTo>
                    <a:pt x="3699027" y="306158"/>
                  </a:lnTo>
                  <a:close/>
                </a:path>
                <a:path w="4108450" h="1230629">
                  <a:moveTo>
                    <a:pt x="4107904" y="181991"/>
                  </a:moveTo>
                  <a:lnTo>
                    <a:pt x="3977094" y="181991"/>
                  </a:lnTo>
                  <a:lnTo>
                    <a:pt x="3977094" y="213944"/>
                  </a:lnTo>
                  <a:lnTo>
                    <a:pt x="3975887" y="213944"/>
                  </a:lnTo>
                  <a:lnTo>
                    <a:pt x="3975887" y="339318"/>
                  </a:lnTo>
                  <a:lnTo>
                    <a:pt x="3974960" y="350050"/>
                  </a:lnTo>
                  <a:lnTo>
                    <a:pt x="3953129" y="384149"/>
                  </a:lnTo>
                  <a:lnTo>
                    <a:pt x="3921645" y="392963"/>
                  </a:lnTo>
                  <a:lnTo>
                    <a:pt x="3909682" y="391985"/>
                  </a:lnTo>
                  <a:lnTo>
                    <a:pt x="3877284" y="369430"/>
                  </a:lnTo>
                  <a:lnTo>
                    <a:pt x="3869817" y="339318"/>
                  </a:lnTo>
                  <a:lnTo>
                    <a:pt x="3870642" y="329107"/>
                  </a:lnTo>
                  <a:lnTo>
                    <a:pt x="3890467" y="295694"/>
                  </a:lnTo>
                  <a:lnTo>
                    <a:pt x="3933393" y="287858"/>
                  </a:lnTo>
                  <a:lnTo>
                    <a:pt x="3967581" y="310730"/>
                  </a:lnTo>
                  <a:lnTo>
                    <a:pt x="3975887" y="339318"/>
                  </a:lnTo>
                  <a:lnTo>
                    <a:pt x="3975887" y="213944"/>
                  </a:lnTo>
                  <a:lnTo>
                    <a:pt x="3975303" y="213944"/>
                  </a:lnTo>
                  <a:lnTo>
                    <a:pt x="3966921" y="204114"/>
                  </a:lnTo>
                  <a:lnTo>
                    <a:pt x="3957447" y="195707"/>
                  </a:lnTo>
                  <a:lnTo>
                    <a:pt x="3922953" y="178981"/>
                  </a:lnTo>
                  <a:lnTo>
                    <a:pt x="3885488" y="173570"/>
                  </a:lnTo>
                  <a:lnTo>
                    <a:pt x="3868229" y="174472"/>
                  </a:lnTo>
                  <a:lnTo>
                    <a:pt x="3822801" y="188023"/>
                  </a:lnTo>
                  <a:lnTo>
                    <a:pt x="3787216" y="214807"/>
                  </a:lnTo>
                  <a:lnTo>
                    <a:pt x="3761689" y="251015"/>
                  </a:lnTo>
                  <a:lnTo>
                    <a:pt x="3746093" y="293890"/>
                  </a:lnTo>
                  <a:lnTo>
                    <a:pt x="3740848" y="339318"/>
                  </a:lnTo>
                  <a:lnTo>
                    <a:pt x="3741382" y="355104"/>
                  </a:lnTo>
                  <a:lnTo>
                    <a:pt x="3749573" y="400189"/>
                  </a:lnTo>
                  <a:lnTo>
                    <a:pt x="3767937" y="439699"/>
                  </a:lnTo>
                  <a:lnTo>
                    <a:pt x="3796754" y="470865"/>
                  </a:lnTo>
                  <a:lnTo>
                    <a:pt x="3835768" y="491756"/>
                  </a:lnTo>
                  <a:lnTo>
                    <a:pt x="3885488" y="499046"/>
                  </a:lnTo>
                  <a:lnTo>
                    <a:pt x="3899560" y="498398"/>
                  </a:lnTo>
                  <a:lnTo>
                    <a:pt x="3937025" y="488797"/>
                  </a:lnTo>
                  <a:lnTo>
                    <a:pt x="3971099" y="465289"/>
                  </a:lnTo>
                  <a:lnTo>
                    <a:pt x="3972890" y="465289"/>
                  </a:lnTo>
                  <a:lnTo>
                    <a:pt x="3972890" y="479145"/>
                  </a:lnTo>
                  <a:lnTo>
                    <a:pt x="3972509" y="486181"/>
                  </a:lnTo>
                  <a:lnTo>
                    <a:pt x="3950589" y="523455"/>
                  </a:lnTo>
                  <a:lnTo>
                    <a:pt x="3912844" y="537845"/>
                  </a:lnTo>
                  <a:lnTo>
                    <a:pt x="3898163" y="538822"/>
                  </a:lnTo>
                  <a:lnTo>
                    <a:pt x="3886555" y="538314"/>
                  </a:lnTo>
                  <a:lnTo>
                    <a:pt x="3837432" y="526034"/>
                  </a:lnTo>
                  <a:lnTo>
                    <a:pt x="3801719" y="505079"/>
                  </a:lnTo>
                  <a:lnTo>
                    <a:pt x="3740848" y="597293"/>
                  </a:lnTo>
                  <a:lnTo>
                    <a:pt x="3777450" y="617410"/>
                  </a:lnTo>
                  <a:lnTo>
                    <a:pt x="3819791" y="631952"/>
                  </a:lnTo>
                  <a:lnTo>
                    <a:pt x="3865016" y="640765"/>
                  </a:lnTo>
                  <a:lnTo>
                    <a:pt x="3910228" y="643699"/>
                  </a:lnTo>
                  <a:lnTo>
                    <a:pt x="3928516" y="643191"/>
                  </a:lnTo>
                  <a:lnTo>
                    <a:pt x="3982542" y="635558"/>
                  </a:lnTo>
                  <a:lnTo>
                    <a:pt x="4031640" y="616585"/>
                  </a:lnTo>
                  <a:lnTo>
                    <a:pt x="4071366" y="583501"/>
                  </a:lnTo>
                  <a:lnTo>
                    <a:pt x="4096626" y="538822"/>
                  </a:lnTo>
                  <a:lnTo>
                    <a:pt x="4106849" y="491324"/>
                  </a:lnTo>
                  <a:lnTo>
                    <a:pt x="4107904" y="466496"/>
                  </a:lnTo>
                  <a:lnTo>
                    <a:pt x="4107904" y="465289"/>
                  </a:lnTo>
                  <a:lnTo>
                    <a:pt x="4107904" y="392963"/>
                  </a:lnTo>
                  <a:lnTo>
                    <a:pt x="4107904" y="286867"/>
                  </a:lnTo>
                  <a:lnTo>
                    <a:pt x="4107904" y="213944"/>
                  </a:lnTo>
                  <a:lnTo>
                    <a:pt x="4107904" y="181991"/>
                  </a:lnTo>
                  <a:close/>
                </a:path>
              </a:pathLst>
            </a:custGeom>
            <a:solidFill>
              <a:srgbClr val="FFFFFF"/>
            </a:solidFill>
          </p:spPr>
          <p:txBody>
            <a:bodyPr wrap="square" lIns="0" tIns="0" rIns="0" bIns="0" rtlCol="0"/>
            <a:lstStyle/>
            <a:p>
              <a:pPr algn="ctr"/>
              <a:endParaRPr/>
            </a:p>
          </p:txBody>
        </p:sp>
        <p:pic>
          <p:nvPicPr>
            <p:cNvPr id="15" name="object 10">
              <a:extLst>
                <a:ext uri="{FF2B5EF4-FFF2-40B4-BE49-F238E27FC236}">
                  <a16:creationId xmlns:a16="http://schemas.microsoft.com/office/drawing/2014/main" id="{74293D12-4CC9-BFB1-1353-96CCE5325BC7}"/>
                </a:ext>
              </a:extLst>
            </p:cNvPr>
            <p:cNvPicPr/>
            <p:nvPr/>
          </p:nvPicPr>
          <p:blipFill>
            <a:blip r:embed="rId5" cstate="print"/>
            <a:stretch>
              <a:fillRect/>
            </a:stretch>
          </p:blipFill>
          <p:spPr>
            <a:xfrm>
              <a:off x="10667303" y="9941610"/>
              <a:ext cx="85170" cy="86039"/>
            </a:xfrm>
            <a:prstGeom prst="rect">
              <a:avLst/>
            </a:prstGeom>
          </p:spPr>
        </p:pic>
        <p:pic>
          <p:nvPicPr>
            <p:cNvPr id="16" name="object 11">
              <a:extLst>
                <a:ext uri="{FF2B5EF4-FFF2-40B4-BE49-F238E27FC236}">
                  <a16:creationId xmlns:a16="http://schemas.microsoft.com/office/drawing/2014/main" id="{4A59CBED-A303-8A6F-CFD9-CA7E640A0F44}"/>
                </a:ext>
              </a:extLst>
            </p:cNvPr>
            <p:cNvPicPr/>
            <p:nvPr/>
          </p:nvPicPr>
          <p:blipFill>
            <a:blip r:embed="rId6" cstate="print"/>
            <a:stretch>
              <a:fillRect/>
            </a:stretch>
          </p:blipFill>
          <p:spPr>
            <a:xfrm>
              <a:off x="10560704" y="9939430"/>
              <a:ext cx="78133" cy="90416"/>
            </a:xfrm>
            <a:prstGeom prst="rect">
              <a:avLst/>
            </a:prstGeom>
          </p:spPr>
        </p:pic>
        <p:pic>
          <p:nvPicPr>
            <p:cNvPr id="17" name="object 12">
              <a:extLst>
                <a:ext uri="{FF2B5EF4-FFF2-40B4-BE49-F238E27FC236}">
                  <a16:creationId xmlns:a16="http://schemas.microsoft.com/office/drawing/2014/main" id="{F9FA6BE1-3A1B-54EE-B280-DDC307BBE675}"/>
                </a:ext>
              </a:extLst>
            </p:cNvPr>
            <p:cNvPicPr/>
            <p:nvPr/>
          </p:nvPicPr>
          <p:blipFill>
            <a:blip r:embed="rId7" cstate="print"/>
            <a:stretch>
              <a:fillRect/>
            </a:stretch>
          </p:blipFill>
          <p:spPr>
            <a:xfrm>
              <a:off x="10782981" y="9941613"/>
              <a:ext cx="66825" cy="88227"/>
            </a:xfrm>
            <a:prstGeom prst="rect">
              <a:avLst/>
            </a:prstGeom>
          </p:spPr>
        </p:pic>
        <p:sp>
          <p:nvSpPr>
            <p:cNvPr id="18" name="object 13">
              <a:extLst>
                <a:ext uri="{FF2B5EF4-FFF2-40B4-BE49-F238E27FC236}">
                  <a16:creationId xmlns:a16="http://schemas.microsoft.com/office/drawing/2014/main" id="{7ACA6DC5-EE07-A753-86A5-ECD12A09EDC1}"/>
                </a:ext>
              </a:extLst>
            </p:cNvPr>
            <p:cNvSpPr/>
            <p:nvPr/>
          </p:nvSpPr>
          <p:spPr>
            <a:xfrm>
              <a:off x="10887024" y="9939433"/>
              <a:ext cx="630555" cy="90805"/>
            </a:xfrm>
            <a:custGeom>
              <a:avLst/>
              <a:gdLst/>
              <a:ahLst/>
              <a:cxnLst/>
              <a:rect l="l" t="t" r="r" b="b"/>
              <a:pathLst>
                <a:path w="630554" h="90804">
                  <a:moveTo>
                    <a:pt x="58089" y="59994"/>
                  </a:moveTo>
                  <a:lnTo>
                    <a:pt x="23787" y="35991"/>
                  </a:lnTo>
                  <a:lnTo>
                    <a:pt x="21920" y="35064"/>
                  </a:lnTo>
                  <a:lnTo>
                    <a:pt x="20358" y="33972"/>
                  </a:lnTo>
                  <a:lnTo>
                    <a:pt x="16586" y="29959"/>
                  </a:lnTo>
                  <a:lnTo>
                    <a:pt x="15659" y="28371"/>
                  </a:lnTo>
                  <a:lnTo>
                    <a:pt x="15201" y="26403"/>
                  </a:lnTo>
                  <a:lnTo>
                    <a:pt x="15201" y="21628"/>
                  </a:lnTo>
                  <a:lnTo>
                    <a:pt x="31965" y="10083"/>
                  </a:lnTo>
                  <a:lnTo>
                    <a:pt x="35598" y="10083"/>
                  </a:lnTo>
                  <a:lnTo>
                    <a:pt x="38887" y="10833"/>
                  </a:lnTo>
                  <a:lnTo>
                    <a:pt x="44704" y="13830"/>
                  </a:lnTo>
                  <a:lnTo>
                    <a:pt x="47015" y="15760"/>
                  </a:lnTo>
                  <a:lnTo>
                    <a:pt x="48729" y="18097"/>
                  </a:lnTo>
                  <a:lnTo>
                    <a:pt x="57213" y="9842"/>
                  </a:lnTo>
                  <a:lnTo>
                    <a:pt x="54571" y="6845"/>
                  </a:lnTo>
                  <a:lnTo>
                    <a:pt x="51041" y="4457"/>
                  </a:lnTo>
                  <a:lnTo>
                    <a:pt x="42278" y="901"/>
                  </a:lnTo>
                  <a:lnTo>
                    <a:pt x="37592" y="0"/>
                  </a:lnTo>
                  <a:lnTo>
                    <a:pt x="28994" y="0"/>
                  </a:lnTo>
                  <a:lnTo>
                    <a:pt x="3022" y="20243"/>
                  </a:lnTo>
                  <a:lnTo>
                    <a:pt x="3022" y="28511"/>
                  </a:lnTo>
                  <a:lnTo>
                    <a:pt x="25400" y="48729"/>
                  </a:lnTo>
                  <a:lnTo>
                    <a:pt x="35712" y="52197"/>
                  </a:lnTo>
                  <a:lnTo>
                    <a:pt x="45808" y="62788"/>
                  </a:lnTo>
                  <a:lnTo>
                    <a:pt x="45808" y="67970"/>
                  </a:lnTo>
                  <a:lnTo>
                    <a:pt x="28562" y="80086"/>
                  </a:lnTo>
                  <a:lnTo>
                    <a:pt x="24574" y="80086"/>
                  </a:lnTo>
                  <a:lnTo>
                    <a:pt x="20904" y="79146"/>
                  </a:lnTo>
                  <a:lnTo>
                    <a:pt x="14084" y="75425"/>
                  </a:lnTo>
                  <a:lnTo>
                    <a:pt x="11391" y="72986"/>
                  </a:lnTo>
                  <a:lnTo>
                    <a:pt x="9359" y="70002"/>
                  </a:lnTo>
                  <a:lnTo>
                    <a:pt x="0" y="77889"/>
                  </a:lnTo>
                  <a:lnTo>
                    <a:pt x="3327" y="82016"/>
                  </a:lnTo>
                  <a:lnTo>
                    <a:pt x="7505" y="85140"/>
                  </a:lnTo>
                  <a:lnTo>
                    <a:pt x="17627" y="89357"/>
                  </a:lnTo>
                  <a:lnTo>
                    <a:pt x="22872" y="90411"/>
                  </a:lnTo>
                  <a:lnTo>
                    <a:pt x="32118" y="90411"/>
                  </a:lnTo>
                  <a:lnTo>
                    <a:pt x="58089" y="68745"/>
                  </a:lnTo>
                  <a:lnTo>
                    <a:pt x="58089" y="59994"/>
                  </a:lnTo>
                  <a:close/>
                </a:path>
                <a:path w="630554" h="90804">
                  <a:moveTo>
                    <a:pt x="155384" y="77533"/>
                  </a:moveTo>
                  <a:lnTo>
                    <a:pt x="110413" y="77533"/>
                  </a:lnTo>
                  <a:lnTo>
                    <a:pt x="110413" y="48844"/>
                  </a:lnTo>
                  <a:lnTo>
                    <a:pt x="151003" y="48844"/>
                  </a:lnTo>
                  <a:lnTo>
                    <a:pt x="151003" y="38531"/>
                  </a:lnTo>
                  <a:lnTo>
                    <a:pt x="110413" y="38531"/>
                  </a:lnTo>
                  <a:lnTo>
                    <a:pt x="110413" y="12763"/>
                  </a:lnTo>
                  <a:lnTo>
                    <a:pt x="153555" y="12763"/>
                  </a:lnTo>
                  <a:lnTo>
                    <a:pt x="153555" y="2184"/>
                  </a:lnTo>
                  <a:lnTo>
                    <a:pt x="98374" y="2184"/>
                  </a:lnTo>
                  <a:lnTo>
                    <a:pt x="98374" y="88226"/>
                  </a:lnTo>
                  <a:lnTo>
                    <a:pt x="155384" y="88226"/>
                  </a:lnTo>
                  <a:lnTo>
                    <a:pt x="155384" y="77533"/>
                  </a:lnTo>
                  <a:close/>
                </a:path>
                <a:path w="630554" h="90804">
                  <a:moveTo>
                    <a:pt x="309829" y="59994"/>
                  </a:moveTo>
                  <a:lnTo>
                    <a:pt x="275539" y="35991"/>
                  </a:lnTo>
                  <a:lnTo>
                    <a:pt x="273697" y="35064"/>
                  </a:lnTo>
                  <a:lnTo>
                    <a:pt x="272097" y="33972"/>
                  </a:lnTo>
                  <a:lnTo>
                    <a:pt x="268325" y="29959"/>
                  </a:lnTo>
                  <a:lnTo>
                    <a:pt x="267398" y="28371"/>
                  </a:lnTo>
                  <a:lnTo>
                    <a:pt x="266941" y="26403"/>
                  </a:lnTo>
                  <a:lnTo>
                    <a:pt x="266941" y="21628"/>
                  </a:lnTo>
                  <a:lnTo>
                    <a:pt x="283705" y="10083"/>
                  </a:lnTo>
                  <a:lnTo>
                    <a:pt x="287350" y="10083"/>
                  </a:lnTo>
                  <a:lnTo>
                    <a:pt x="290639" y="10833"/>
                  </a:lnTo>
                  <a:lnTo>
                    <a:pt x="296468" y="13830"/>
                  </a:lnTo>
                  <a:lnTo>
                    <a:pt x="298780" y="15760"/>
                  </a:lnTo>
                  <a:lnTo>
                    <a:pt x="300469" y="18097"/>
                  </a:lnTo>
                  <a:lnTo>
                    <a:pt x="308978" y="9842"/>
                  </a:lnTo>
                  <a:lnTo>
                    <a:pt x="306298" y="6845"/>
                  </a:lnTo>
                  <a:lnTo>
                    <a:pt x="302780" y="4457"/>
                  </a:lnTo>
                  <a:lnTo>
                    <a:pt x="294030" y="901"/>
                  </a:lnTo>
                  <a:lnTo>
                    <a:pt x="289331" y="0"/>
                  </a:lnTo>
                  <a:lnTo>
                    <a:pt x="280746" y="0"/>
                  </a:lnTo>
                  <a:lnTo>
                    <a:pt x="254787" y="20243"/>
                  </a:lnTo>
                  <a:lnTo>
                    <a:pt x="254787" y="28511"/>
                  </a:lnTo>
                  <a:lnTo>
                    <a:pt x="287451" y="52197"/>
                  </a:lnTo>
                  <a:lnTo>
                    <a:pt x="289623" y="53238"/>
                  </a:lnTo>
                  <a:lnTo>
                    <a:pt x="291465" y="54432"/>
                  </a:lnTo>
                  <a:lnTo>
                    <a:pt x="295922" y="58877"/>
                  </a:lnTo>
                  <a:lnTo>
                    <a:pt x="297014" y="60617"/>
                  </a:lnTo>
                  <a:lnTo>
                    <a:pt x="297548" y="62788"/>
                  </a:lnTo>
                  <a:lnTo>
                    <a:pt x="297548" y="67970"/>
                  </a:lnTo>
                  <a:lnTo>
                    <a:pt x="280301" y="80086"/>
                  </a:lnTo>
                  <a:lnTo>
                    <a:pt x="276339" y="80086"/>
                  </a:lnTo>
                  <a:lnTo>
                    <a:pt x="272643" y="79146"/>
                  </a:lnTo>
                  <a:lnTo>
                    <a:pt x="265849" y="75425"/>
                  </a:lnTo>
                  <a:lnTo>
                    <a:pt x="263131" y="72986"/>
                  </a:lnTo>
                  <a:lnTo>
                    <a:pt x="261099" y="70002"/>
                  </a:lnTo>
                  <a:lnTo>
                    <a:pt x="251739" y="77889"/>
                  </a:lnTo>
                  <a:lnTo>
                    <a:pt x="255066" y="82016"/>
                  </a:lnTo>
                  <a:lnTo>
                    <a:pt x="259257" y="85140"/>
                  </a:lnTo>
                  <a:lnTo>
                    <a:pt x="269392" y="89357"/>
                  </a:lnTo>
                  <a:lnTo>
                    <a:pt x="274650" y="90411"/>
                  </a:lnTo>
                  <a:lnTo>
                    <a:pt x="283857" y="90411"/>
                  </a:lnTo>
                  <a:lnTo>
                    <a:pt x="309829" y="68745"/>
                  </a:lnTo>
                  <a:lnTo>
                    <a:pt x="309829" y="59994"/>
                  </a:lnTo>
                  <a:close/>
                </a:path>
                <a:path w="630554" h="90804">
                  <a:moveTo>
                    <a:pt x="407136" y="77533"/>
                  </a:moveTo>
                  <a:lnTo>
                    <a:pt x="362178" y="77533"/>
                  </a:lnTo>
                  <a:lnTo>
                    <a:pt x="362178" y="48844"/>
                  </a:lnTo>
                  <a:lnTo>
                    <a:pt x="402742" y="48844"/>
                  </a:lnTo>
                  <a:lnTo>
                    <a:pt x="402742" y="38531"/>
                  </a:lnTo>
                  <a:lnTo>
                    <a:pt x="362178" y="38531"/>
                  </a:lnTo>
                  <a:lnTo>
                    <a:pt x="362178" y="12763"/>
                  </a:lnTo>
                  <a:lnTo>
                    <a:pt x="405307" y="12763"/>
                  </a:lnTo>
                  <a:lnTo>
                    <a:pt x="405307" y="2184"/>
                  </a:lnTo>
                  <a:lnTo>
                    <a:pt x="350139" y="2184"/>
                  </a:lnTo>
                  <a:lnTo>
                    <a:pt x="350139" y="88226"/>
                  </a:lnTo>
                  <a:lnTo>
                    <a:pt x="407136" y="88226"/>
                  </a:lnTo>
                  <a:lnTo>
                    <a:pt x="407136" y="77533"/>
                  </a:lnTo>
                  <a:close/>
                </a:path>
                <a:path w="630554" h="90804">
                  <a:moveTo>
                    <a:pt x="496481" y="77533"/>
                  </a:moveTo>
                  <a:lnTo>
                    <a:pt x="458101" y="77533"/>
                  </a:lnTo>
                  <a:lnTo>
                    <a:pt x="458101" y="2184"/>
                  </a:lnTo>
                  <a:lnTo>
                    <a:pt x="446062" y="2184"/>
                  </a:lnTo>
                  <a:lnTo>
                    <a:pt x="446062" y="88226"/>
                  </a:lnTo>
                  <a:lnTo>
                    <a:pt x="496481" y="88226"/>
                  </a:lnTo>
                  <a:lnTo>
                    <a:pt x="496481" y="77533"/>
                  </a:lnTo>
                  <a:close/>
                </a:path>
                <a:path w="630554" h="90804">
                  <a:moveTo>
                    <a:pt x="582460" y="77533"/>
                  </a:moveTo>
                  <a:lnTo>
                    <a:pt x="544055" y="77533"/>
                  </a:lnTo>
                  <a:lnTo>
                    <a:pt x="544055" y="2184"/>
                  </a:lnTo>
                  <a:lnTo>
                    <a:pt x="532003" y="2184"/>
                  </a:lnTo>
                  <a:lnTo>
                    <a:pt x="532003" y="88226"/>
                  </a:lnTo>
                  <a:lnTo>
                    <a:pt x="582460" y="88226"/>
                  </a:lnTo>
                  <a:lnTo>
                    <a:pt x="582460" y="77533"/>
                  </a:lnTo>
                  <a:close/>
                </a:path>
                <a:path w="630554" h="90804">
                  <a:moveTo>
                    <a:pt x="630021" y="2184"/>
                  </a:moveTo>
                  <a:lnTo>
                    <a:pt x="617982" y="2184"/>
                  </a:lnTo>
                  <a:lnTo>
                    <a:pt x="617982" y="88226"/>
                  </a:lnTo>
                  <a:lnTo>
                    <a:pt x="630021" y="88226"/>
                  </a:lnTo>
                  <a:lnTo>
                    <a:pt x="630021" y="2184"/>
                  </a:lnTo>
                  <a:close/>
                </a:path>
              </a:pathLst>
            </a:custGeom>
            <a:solidFill>
              <a:srgbClr val="FFFFFF"/>
            </a:solidFill>
          </p:spPr>
          <p:txBody>
            <a:bodyPr wrap="square" lIns="0" tIns="0" rIns="0" bIns="0" rtlCol="0"/>
            <a:lstStyle/>
            <a:p>
              <a:pPr algn="ctr"/>
              <a:endParaRPr/>
            </a:p>
          </p:txBody>
        </p:sp>
        <p:pic>
          <p:nvPicPr>
            <p:cNvPr id="19" name="object 14">
              <a:extLst>
                <a:ext uri="{FF2B5EF4-FFF2-40B4-BE49-F238E27FC236}">
                  <a16:creationId xmlns:a16="http://schemas.microsoft.com/office/drawing/2014/main" id="{0112BC1F-846E-1EE8-FD01-F84E193033B7}"/>
                </a:ext>
              </a:extLst>
            </p:cNvPr>
            <p:cNvPicPr/>
            <p:nvPr/>
          </p:nvPicPr>
          <p:blipFill>
            <a:blip r:embed="rId8" cstate="print"/>
            <a:stretch>
              <a:fillRect/>
            </a:stretch>
          </p:blipFill>
          <p:spPr>
            <a:xfrm>
              <a:off x="11561819" y="9941618"/>
              <a:ext cx="72908" cy="86028"/>
            </a:xfrm>
            <a:prstGeom prst="rect">
              <a:avLst/>
            </a:prstGeom>
          </p:spPr>
        </p:pic>
        <p:pic>
          <p:nvPicPr>
            <p:cNvPr id="20" name="object 15">
              <a:extLst>
                <a:ext uri="{FF2B5EF4-FFF2-40B4-BE49-F238E27FC236}">
                  <a16:creationId xmlns:a16="http://schemas.microsoft.com/office/drawing/2014/main" id="{CC8D7B20-B5AE-AA1F-8704-62FEA2594E53}"/>
                </a:ext>
              </a:extLst>
            </p:cNvPr>
            <p:cNvPicPr/>
            <p:nvPr/>
          </p:nvPicPr>
          <p:blipFill>
            <a:blip r:embed="rId9" cstate="print"/>
            <a:stretch>
              <a:fillRect/>
            </a:stretch>
          </p:blipFill>
          <p:spPr>
            <a:xfrm>
              <a:off x="11675259" y="9939427"/>
              <a:ext cx="78269" cy="90416"/>
            </a:xfrm>
            <a:prstGeom prst="rect">
              <a:avLst/>
            </a:prstGeom>
          </p:spPr>
        </p:pic>
        <p:sp>
          <p:nvSpPr>
            <p:cNvPr id="21" name="object 16">
              <a:extLst>
                <a:ext uri="{FF2B5EF4-FFF2-40B4-BE49-F238E27FC236}">
                  <a16:creationId xmlns:a16="http://schemas.microsoft.com/office/drawing/2014/main" id="{F97B3047-3F40-F7A5-D058-5CB253012C2C}"/>
                </a:ext>
              </a:extLst>
            </p:cNvPr>
            <p:cNvSpPr/>
            <p:nvPr/>
          </p:nvSpPr>
          <p:spPr>
            <a:xfrm>
              <a:off x="11860472" y="9941611"/>
              <a:ext cx="57150" cy="86360"/>
            </a:xfrm>
            <a:custGeom>
              <a:avLst/>
              <a:gdLst/>
              <a:ahLst/>
              <a:cxnLst/>
              <a:rect l="l" t="t" r="r" b="b"/>
              <a:pathLst>
                <a:path w="57150" h="86359">
                  <a:moveTo>
                    <a:pt x="55150" y="0"/>
                  </a:moveTo>
                  <a:lnTo>
                    <a:pt x="0" y="0"/>
                  </a:lnTo>
                  <a:lnTo>
                    <a:pt x="0" y="86039"/>
                  </a:lnTo>
                  <a:lnTo>
                    <a:pt x="56982" y="86039"/>
                  </a:lnTo>
                  <a:lnTo>
                    <a:pt x="56982" y="75348"/>
                  </a:lnTo>
                  <a:lnTo>
                    <a:pt x="12010" y="75348"/>
                  </a:lnTo>
                  <a:lnTo>
                    <a:pt x="12010" y="46658"/>
                  </a:lnTo>
                  <a:lnTo>
                    <a:pt x="52595" y="46658"/>
                  </a:lnTo>
                  <a:lnTo>
                    <a:pt x="52595" y="36344"/>
                  </a:lnTo>
                  <a:lnTo>
                    <a:pt x="12010" y="36344"/>
                  </a:lnTo>
                  <a:lnTo>
                    <a:pt x="12010" y="10575"/>
                  </a:lnTo>
                  <a:lnTo>
                    <a:pt x="55150" y="10575"/>
                  </a:lnTo>
                  <a:lnTo>
                    <a:pt x="55150" y="0"/>
                  </a:lnTo>
                  <a:close/>
                </a:path>
              </a:pathLst>
            </a:custGeom>
            <a:solidFill>
              <a:srgbClr val="FFFFFF"/>
            </a:solidFill>
          </p:spPr>
          <p:txBody>
            <a:bodyPr wrap="square" lIns="0" tIns="0" rIns="0" bIns="0" rtlCol="0"/>
            <a:lstStyle/>
            <a:p>
              <a:pPr algn="ctr"/>
              <a:endParaRPr/>
            </a:p>
          </p:txBody>
        </p:sp>
        <p:pic>
          <p:nvPicPr>
            <p:cNvPr id="22" name="object 17">
              <a:extLst>
                <a:ext uri="{FF2B5EF4-FFF2-40B4-BE49-F238E27FC236}">
                  <a16:creationId xmlns:a16="http://schemas.microsoft.com/office/drawing/2014/main" id="{41FAD976-C16D-688F-9ABD-9466CA4666A8}"/>
                </a:ext>
              </a:extLst>
            </p:cNvPr>
            <p:cNvPicPr/>
            <p:nvPr/>
          </p:nvPicPr>
          <p:blipFill>
            <a:blip r:embed="rId10" cstate="print"/>
            <a:stretch>
              <a:fillRect/>
            </a:stretch>
          </p:blipFill>
          <p:spPr>
            <a:xfrm>
              <a:off x="11956384" y="9941617"/>
              <a:ext cx="75955" cy="86028"/>
            </a:xfrm>
            <a:prstGeom prst="rect">
              <a:avLst/>
            </a:prstGeom>
          </p:spPr>
        </p:pic>
        <p:pic>
          <p:nvPicPr>
            <p:cNvPr id="23" name="object 18">
              <a:extLst>
                <a:ext uri="{FF2B5EF4-FFF2-40B4-BE49-F238E27FC236}">
                  <a16:creationId xmlns:a16="http://schemas.microsoft.com/office/drawing/2014/main" id="{E6DE4971-044F-9971-ADCF-76312CB91E94}"/>
                </a:ext>
              </a:extLst>
            </p:cNvPr>
            <p:cNvPicPr/>
            <p:nvPr/>
          </p:nvPicPr>
          <p:blipFill>
            <a:blip r:embed="rId11" cstate="print"/>
            <a:stretch>
              <a:fillRect/>
            </a:stretch>
          </p:blipFill>
          <p:spPr>
            <a:xfrm>
              <a:off x="12071774" y="9941613"/>
              <a:ext cx="66825" cy="88227"/>
            </a:xfrm>
            <a:prstGeom prst="rect">
              <a:avLst/>
            </a:prstGeom>
          </p:spPr>
        </p:pic>
        <p:pic>
          <p:nvPicPr>
            <p:cNvPr id="24" name="object 19">
              <a:extLst>
                <a:ext uri="{FF2B5EF4-FFF2-40B4-BE49-F238E27FC236}">
                  <a16:creationId xmlns:a16="http://schemas.microsoft.com/office/drawing/2014/main" id="{846B0FB1-C481-88A2-0392-5127BE1A2DC0}"/>
                </a:ext>
              </a:extLst>
            </p:cNvPr>
            <p:cNvPicPr/>
            <p:nvPr/>
          </p:nvPicPr>
          <p:blipFill>
            <a:blip r:embed="rId12" cstate="print"/>
            <a:stretch>
              <a:fillRect/>
            </a:stretch>
          </p:blipFill>
          <p:spPr>
            <a:xfrm>
              <a:off x="12178101" y="9939430"/>
              <a:ext cx="78133" cy="90416"/>
            </a:xfrm>
            <a:prstGeom prst="rect">
              <a:avLst/>
            </a:prstGeom>
          </p:spPr>
        </p:pic>
        <p:pic>
          <p:nvPicPr>
            <p:cNvPr id="25" name="object 20">
              <a:extLst>
                <a:ext uri="{FF2B5EF4-FFF2-40B4-BE49-F238E27FC236}">
                  <a16:creationId xmlns:a16="http://schemas.microsoft.com/office/drawing/2014/main" id="{19FE5408-1B96-8E55-C591-41C54D6406E8}"/>
                </a:ext>
              </a:extLst>
            </p:cNvPr>
            <p:cNvPicPr/>
            <p:nvPr/>
          </p:nvPicPr>
          <p:blipFill>
            <a:blip r:embed="rId13" cstate="print"/>
            <a:stretch>
              <a:fillRect/>
            </a:stretch>
          </p:blipFill>
          <p:spPr>
            <a:xfrm>
              <a:off x="12284669" y="9941610"/>
              <a:ext cx="169181" cy="86040"/>
            </a:xfrm>
            <a:prstGeom prst="rect">
              <a:avLst/>
            </a:prstGeom>
          </p:spPr>
        </p:pic>
        <p:sp>
          <p:nvSpPr>
            <p:cNvPr id="26" name="object 21">
              <a:extLst>
                <a:ext uri="{FF2B5EF4-FFF2-40B4-BE49-F238E27FC236}">
                  <a16:creationId xmlns:a16="http://schemas.microsoft.com/office/drawing/2014/main" id="{9070B204-EC73-BC22-CBEE-5DCB6C037512}"/>
                </a:ext>
              </a:extLst>
            </p:cNvPr>
            <p:cNvSpPr/>
            <p:nvPr/>
          </p:nvSpPr>
          <p:spPr>
            <a:xfrm>
              <a:off x="12489263" y="9941613"/>
              <a:ext cx="12065" cy="86360"/>
            </a:xfrm>
            <a:custGeom>
              <a:avLst/>
              <a:gdLst/>
              <a:ahLst/>
              <a:cxnLst/>
              <a:rect l="l" t="t" r="r" b="b"/>
              <a:pathLst>
                <a:path w="12065" h="86359">
                  <a:moveTo>
                    <a:pt x="12010" y="0"/>
                  </a:moveTo>
                  <a:lnTo>
                    <a:pt x="0" y="0"/>
                  </a:lnTo>
                  <a:lnTo>
                    <a:pt x="0" y="86039"/>
                  </a:lnTo>
                  <a:lnTo>
                    <a:pt x="12010" y="86039"/>
                  </a:lnTo>
                  <a:lnTo>
                    <a:pt x="12010" y="0"/>
                  </a:lnTo>
                  <a:close/>
                </a:path>
              </a:pathLst>
            </a:custGeom>
            <a:solidFill>
              <a:srgbClr val="FFFFFF"/>
            </a:solidFill>
          </p:spPr>
          <p:txBody>
            <a:bodyPr wrap="square" lIns="0" tIns="0" rIns="0" bIns="0" rtlCol="0"/>
            <a:lstStyle/>
            <a:p>
              <a:pPr algn="ctr"/>
              <a:endParaRPr/>
            </a:p>
          </p:txBody>
        </p:sp>
        <p:pic>
          <p:nvPicPr>
            <p:cNvPr id="27" name="object 22">
              <a:extLst>
                <a:ext uri="{FF2B5EF4-FFF2-40B4-BE49-F238E27FC236}">
                  <a16:creationId xmlns:a16="http://schemas.microsoft.com/office/drawing/2014/main" id="{1B92C443-6187-8D79-41FB-60ADD4D1EB4D}"/>
                </a:ext>
              </a:extLst>
            </p:cNvPr>
            <p:cNvPicPr/>
            <p:nvPr/>
          </p:nvPicPr>
          <p:blipFill>
            <a:blip r:embed="rId14" cstate="print"/>
            <a:stretch>
              <a:fillRect/>
            </a:stretch>
          </p:blipFill>
          <p:spPr>
            <a:xfrm>
              <a:off x="12541708" y="9939423"/>
              <a:ext cx="91128" cy="90416"/>
            </a:xfrm>
            <a:prstGeom prst="rect">
              <a:avLst/>
            </a:prstGeom>
          </p:spPr>
        </p:pic>
        <p:pic>
          <p:nvPicPr>
            <p:cNvPr id="28" name="object 23">
              <a:extLst>
                <a:ext uri="{FF2B5EF4-FFF2-40B4-BE49-F238E27FC236}">
                  <a16:creationId xmlns:a16="http://schemas.microsoft.com/office/drawing/2014/main" id="{FDA49925-939D-222D-0516-C25E27701826}"/>
                </a:ext>
              </a:extLst>
            </p:cNvPr>
            <p:cNvPicPr/>
            <p:nvPr/>
          </p:nvPicPr>
          <p:blipFill>
            <a:blip r:embed="rId15" cstate="print"/>
            <a:stretch>
              <a:fillRect/>
            </a:stretch>
          </p:blipFill>
          <p:spPr>
            <a:xfrm>
              <a:off x="12673260" y="9941618"/>
              <a:ext cx="72919" cy="86028"/>
            </a:xfrm>
            <a:prstGeom prst="rect">
              <a:avLst/>
            </a:prstGeom>
          </p:spPr>
        </p:pic>
        <p:sp>
          <p:nvSpPr>
            <p:cNvPr id="29" name="object 24">
              <a:extLst>
                <a:ext uri="{FF2B5EF4-FFF2-40B4-BE49-F238E27FC236}">
                  <a16:creationId xmlns:a16="http://schemas.microsoft.com/office/drawing/2014/main" id="{D0AD83A4-C67A-1EEA-56F1-157AC90F9D07}"/>
                </a:ext>
              </a:extLst>
            </p:cNvPr>
            <p:cNvSpPr/>
            <p:nvPr/>
          </p:nvSpPr>
          <p:spPr>
            <a:xfrm>
              <a:off x="7256234" y="8723801"/>
              <a:ext cx="5516880" cy="732155"/>
            </a:xfrm>
            <a:custGeom>
              <a:avLst/>
              <a:gdLst/>
              <a:ahLst/>
              <a:cxnLst/>
              <a:rect l="l" t="t" r="r" b="b"/>
              <a:pathLst>
                <a:path w="5516880" h="732154">
                  <a:moveTo>
                    <a:pt x="397027" y="290004"/>
                  </a:moveTo>
                  <a:lnTo>
                    <a:pt x="313905" y="290004"/>
                  </a:lnTo>
                  <a:lnTo>
                    <a:pt x="313905" y="575995"/>
                  </a:lnTo>
                  <a:lnTo>
                    <a:pt x="78778" y="290004"/>
                  </a:lnTo>
                  <a:lnTo>
                    <a:pt x="0" y="290004"/>
                  </a:lnTo>
                  <a:lnTo>
                    <a:pt x="0" y="723646"/>
                  </a:lnTo>
                  <a:lnTo>
                    <a:pt x="82511" y="723646"/>
                  </a:lnTo>
                  <a:lnTo>
                    <a:pt x="82511" y="430212"/>
                  </a:lnTo>
                  <a:lnTo>
                    <a:pt x="321970" y="723646"/>
                  </a:lnTo>
                  <a:lnTo>
                    <a:pt x="397027" y="723646"/>
                  </a:lnTo>
                  <a:lnTo>
                    <a:pt x="397027" y="290004"/>
                  </a:lnTo>
                  <a:close/>
                </a:path>
                <a:path w="5516880" h="732154">
                  <a:moveTo>
                    <a:pt x="735736" y="666572"/>
                  </a:moveTo>
                  <a:lnTo>
                    <a:pt x="729310" y="670090"/>
                  </a:lnTo>
                  <a:lnTo>
                    <a:pt x="722477" y="672846"/>
                  </a:lnTo>
                  <a:lnTo>
                    <a:pt x="715759" y="674331"/>
                  </a:lnTo>
                  <a:lnTo>
                    <a:pt x="709676" y="674014"/>
                  </a:lnTo>
                  <a:lnTo>
                    <a:pt x="705954" y="673392"/>
                  </a:lnTo>
                  <a:lnTo>
                    <a:pt x="702233" y="672782"/>
                  </a:lnTo>
                  <a:lnTo>
                    <a:pt x="699757" y="667816"/>
                  </a:lnTo>
                  <a:lnTo>
                    <a:pt x="699757" y="583438"/>
                  </a:lnTo>
                  <a:lnTo>
                    <a:pt x="699757" y="518922"/>
                  </a:lnTo>
                  <a:lnTo>
                    <a:pt x="697826" y="496925"/>
                  </a:lnTo>
                  <a:lnTo>
                    <a:pt x="693102" y="480453"/>
                  </a:lnTo>
                  <a:lnTo>
                    <a:pt x="692238" y="477431"/>
                  </a:lnTo>
                  <a:lnTo>
                    <a:pt x="655078" y="433412"/>
                  </a:lnTo>
                  <a:lnTo>
                    <a:pt x="612330" y="419023"/>
                  </a:lnTo>
                  <a:lnTo>
                    <a:pt x="587463" y="417182"/>
                  </a:lnTo>
                  <a:lnTo>
                    <a:pt x="556577" y="419366"/>
                  </a:lnTo>
                  <a:lnTo>
                    <a:pt x="527837" y="425792"/>
                  </a:lnTo>
                  <a:lnTo>
                    <a:pt x="502234" y="436283"/>
                  </a:lnTo>
                  <a:lnTo>
                    <a:pt x="480771" y="450672"/>
                  </a:lnTo>
                  <a:lnTo>
                    <a:pt x="480771" y="516445"/>
                  </a:lnTo>
                  <a:lnTo>
                    <a:pt x="504151" y="500875"/>
                  </a:lnTo>
                  <a:lnTo>
                    <a:pt x="527837" y="489610"/>
                  </a:lnTo>
                  <a:lnTo>
                    <a:pt x="551853" y="482765"/>
                  </a:lnTo>
                  <a:lnTo>
                    <a:pt x="576287" y="480453"/>
                  </a:lnTo>
                  <a:lnTo>
                    <a:pt x="595477" y="483463"/>
                  </a:lnTo>
                  <a:lnTo>
                    <a:pt x="609257" y="492404"/>
                  </a:lnTo>
                  <a:lnTo>
                    <a:pt x="617562" y="507161"/>
                  </a:lnTo>
                  <a:lnTo>
                    <a:pt x="620344" y="527608"/>
                  </a:lnTo>
                  <a:lnTo>
                    <a:pt x="620344" y="536282"/>
                  </a:lnTo>
                  <a:lnTo>
                    <a:pt x="619721" y="536397"/>
                  </a:lnTo>
                  <a:lnTo>
                    <a:pt x="619721" y="583438"/>
                  </a:lnTo>
                  <a:lnTo>
                    <a:pt x="619721" y="653542"/>
                  </a:lnTo>
                  <a:lnTo>
                    <a:pt x="611428" y="662139"/>
                  </a:lnTo>
                  <a:lnTo>
                    <a:pt x="601738" y="668350"/>
                  </a:lnTo>
                  <a:lnTo>
                    <a:pt x="591108" y="672122"/>
                  </a:lnTo>
                  <a:lnTo>
                    <a:pt x="580021" y="673392"/>
                  </a:lnTo>
                  <a:lnTo>
                    <a:pt x="562432" y="671042"/>
                  </a:lnTo>
                  <a:lnTo>
                    <a:pt x="549160" y="664324"/>
                  </a:lnTo>
                  <a:lnTo>
                    <a:pt x="540766" y="653770"/>
                  </a:lnTo>
                  <a:lnTo>
                    <a:pt x="537832" y="639902"/>
                  </a:lnTo>
                  <a:lnTo>
                    <a:pt x="543128" y="618515"/>
                  </a:lnTo>
                  <a:lnTo>
                    <a:pt x="558774" y="602361"/>
                  </a:lnTo>
                  <a:lnTo>
                    <a:pt x="584415" y="590867"/>
                  </a:lnTo>
                  <a:lnTo>
                    <a:pt x="619721" y="583438"/>
                  </a:lnTo>
                  <a:lnTo>
                    <a:pt x="619721" y="536397"/>
                  </a:lnTo>
                  <a:lnTo>
                    <a:pt x="573239" y="545630"/>
                  </a:lnTo>
                  <a:lnTo>
                    <a:pt x="518414" y="565010"/>
                  </a:lnTo>
                  <a:lnTo>
                    <a:pt x="468960" y="614235"/>
                  </a:lnTo>
                  <a:lnTo>
                    <a:pt x="462153" y="649198"/>
                  </a:lnTo>
                  <a:lnTo>
                    <a:pt x="469785" y="683780"/>
                  </a:lnTo>
                  <a:lnTo>
                    <a:pt x="490220" y="709066"/>
                  </a:lnTo>
                  <a:lnTo>
                    <a:pt x="519734" y="724573"/>
                  </a:lnTo>
                  <a:lnTo>
                    <a:pt x="554583" y="729856"/>
                  </a:lnTo>
                  <a:lnTo>
                    <a:pt x="573989" y="727964"/>
                  </a:lnTo>
                  <a:lnTo>
                    <a:pt x="593902" y="722172"/>
                  </a:lnTo>
                  <a:lnTo>
                    <a:pt x="612775" y="712317"/>
                  </a:lnTo>
                  <a:lnTo>
                    <a:pt x="629031" y="698207"/>
                  </a:lnTo>
                  <a:lnTo>
                    <a:pt x="635215" y="710222"/>
                  </a:lnTo>
                  <a:lnTo>
                    <a:pt x="645464" y="720318"/>
                  </a:lnTo>
                  <a:lnTo>
                    <a:pt x="659917" y="727265"/>
                  </a:lnTo>
                  <a:lnTo>
                    <a:pt x="678662" y="729856"/>
                  </a:lnTo>
                  <a:lnTo>
                    <a:pt x="695515" y="728649"/>
                  </a:lnTo>
                  <a:lnTo>
                    <a:pt x="710222" y="725347"/>
                  </a:lnTo>
                  <a:lnTo>
                    <a:pt x="723417" y="720420"/>
                  </a:lnTo>
                  <a:lnTo>
                    <a:pt x="735736" y="714336"/>
                  </a:lnTo>
                  <a:lnTo>
                    <a:pt x="735736" y="698207"/>
                  </a:lnTo>
                  <a:lnTo>
                    <a:pt x="735736" y="674331"/>
                  </a:lnTo>
                  <a:lnTo>
                    <a:pt x="735736" y="666572"/>
                  </a:lnTo>
                  <a:close/>
                </a:path>
                <a:path w="5516880" h="732154">
                  <a:moveTo>
                    <a:pt x="975817" y="649820"/>
                  </a:moveTo>
                  <a:lnTo>
                    <a:pt x="961821" y="657796"/>
                  </a:lnTo>
                  <a:lnTo>
                    <a:pt x="947661" y="663854"/>
                  </a:lnTo>
                  <a:lnTo>
                    <a:pt x="933145" y="667702"/>
                  </a:lnTo>
                  <a:lnTo>
                    <a:pt x="918108" y="669048"/>
                  </a:lnTo>
                  <a:lnTo>
                    <a:pt x="908189" y="669048"/>
                  </a:lnTo>
                  <a:lnTo>
                    <a:pt x="894321" y="664870"/>
                  </a:lnTo>
                  <a:lnTo>
                    <a:pt x="883754" y="656107"/>
                  </a:lnTo>
                  <a:lnTo>
                    <a:pt x="877036" y="642797"/>
                  </a:lnTo>
                  <a:lnTo>
                    <a:pt x="874687" y="625005"/>
                  </a:lnTo>
                  <a:lnTo>
                    <a:pt x="874687" y="485419"/>
                  </a:lnTo>
                  <a:lnTo>
                    <a:pt x="965885" y="485419"/>
                  </a:lnTo>
                  <a:lnTo>
                    <a:pt x="965885" y="424002"/>
                  </a:lnTo>
                  <a:lnTo>
                    <a:pt x="874687" y="424002"/>
                  </a:lnTo>
                  <a:lnTo>
                    <a:pt x="874687" y="347700"/>
                  </a:lnTo>
                  <a:lnTo>
                    <a:pt x="752475" y="464947"/>
                  </a:lnTo>
                  <a:lnTo>
                    <a:pt x="752475" y="485419"/>
                  </a:lnTo>
                  <a:lnTo>
                    <a:pt x="796518" y="485419"/>
                  </a:lnTo>
                  <a:lnTo>
                    <a:pt x="796518" y="632447"/>
                  </a:lnTo>
                  <a:lnTo>
                    <a:pt x="803960" y="677532"/>
                  </a:lnTo>
                  <a:lnTo>
                    <a:pt x="824826" y="708367"/>
                  </a:lnTo>
                  <a:lnTo>
                    <a:pt x="856983" y="726059"/>
                  </a:lnTo>
                  <a:lnTo>
                    <a:pt x="898271" y="731710"/>
                  </a:lnTo>
                  <a:lnTo>
                    <a:pt x="917181" y="730338"/>
                  </a:lnTo>
                  <a:lnTo>
                    <a:pt x="937501" y="726287"/>
                  </a:lnTo>
                  <a:lnTo>
                    <a:pt x="957592" y="719670"/>
                  </a:lnTo>
                  <a:lnTo>
                    <a:pt x="975817" y="710615"/>
                  </a:lnTo>
                  <a:lnTo>
                    <a:pt x="975817" y="649820"/>
                  </a:lnTo>
                  <a:close/>
                </a:path>
                <a:path w="5516880" h="732154">
                  <a:moveTo>
                    <a:pt x="1120965" y="424002"/>
                  </a:moveTo>
                  <a:lnTo>
                    <a:pt x="1041565" y="424002"/>
                  </a:lnTo>
                  <a:lnTo>
                    <a:pt x="1041565" y="723646"/>
                  </a:lnTo>
                  <a:lnTo>
                    <a:pt x="1120965" y="723646"/>
                  </a:lnTo>
                  <a:lnTo>
                    <a:pt x="1120965" y="424002"/>
                  </a:lnTo>
                  <a:close/>
                </a:path>
                <a:path w="5516880" h="732154">
                  <a:moveTo>
                    <a:pt x="1125931" y="338391"/>
                  </a:moveTo>
                  <a:lnTo>
                    <a:pt x="1122451" y="320941"/>
                  </a:lnTo>
                  <a:lnTo>
                    <a:pt x="1112913" y="306743"/>
                  </a:lnTo>
                  <a:lnTo>
                    <a:pt x="1098715" y="297205"/>
                  </a:lnTo>
                  <a:lnTo>
                    <a:pt x="1081265" y="293725"/>
                  </a:lnTo>
                  <a:lnTo>
                    <a:pt x="1064082" y="297205"/>
                  </a:lnTo>
                  <a:lnTo>
                    <a:pt x="1049858" y="306743"/>
                  </a:lnTo>
                  <a:lnTo>
                    <a:pt x="1040168" y="320941"/>
                  </a:lnTo>
                  <a:lnTo>
                    <a:pt x="1036599" y="338391"/>
                  </a:lnTo>
                  <a:lnTo>
                    <a:pt x="1040168" y="355485"/>
                  </a:lnTo>
                  <a:lnTo>
                    <a:pt x="1049858" y="369493"/>
                  </a:lnTo>
                  <a:lnTo>
                    <a:pt x="1064082" y="378955"/>
                  </a:lnTo>
                  <a:lnTo>
                    <a:pt x="1081265" y="382435"/>
                  </a:lnTo>
                  <a:lnTo>
                    <a:pt x="1098715" y="378955"/>
                  </a:lnTo>
                  <a:lnTo>
                    <a:pt x="1112913" y="369493"/>
                  </a:lnTo>
                  <a:lnTo>
                    <a:pt x="1122451" y="355485"/>
                  </a:lnTo>
                  <a:lnTo>
                    <a:pt x="1125931" y="338391"/>
                  </a:lnTo>
                  <a:close/>
                </a:path>
                <a:path w="5516880" h="732154">
                  <a:moveTo>
                    <a:pt x="1506829" y="573519"/>
                  </a:moveTo>
                  <a:lnTo>
                    <a:pt x="1501279" y="530174"/>
                  </a:lnTo>
                  <a:lnTo>
                    <a:pt x="1485430" y="492137"/>
                  </a:lnTo>
                  <a:lnTo>
                    <a:pt x="1460449" y="460527"/>
                  </a:lnTo>
                  <a:lnTo>
                    <a:pt x="1427505" y="436524"/>
                  </a:lnTo>
                  <a:lnTo>
                    <a:pt x="1423695" y="435063"/>
                  </a:lnTo>
                  <a:lnTo>
                    <a:pt x="1423695" y="573519"/>
                  </a:lnTo>
                  <a:lnTo>
                    <a:pt x="1417637" y="611352"/>
                  </a:lnTo>
                  <a:lnTo>
                    <a:pt x="1400746" y="640753"/>
                  </a:lnTo>
                  <a:lnTo>
                    <a:pt x="1375016" y="659790"/>
                  </a:lnTo>
                  <a:lnTo>
                    <a:pt x="1342428" y="666572"/>
                  </a:lnTo>
                  <a:lnTo>
                    <a:pt x="1310297" y="659790"/>
                  </a:lnTo>
                  <a:lnTo>
                    <a:pt x="1284973" y="640753"/>
                  </a:lnTo>
                  <a:lnTo>
                    <a:pt x="1268361" y="611352"/>
                  </a:lnTo>
                  <a:lnTo>
                    <a:pt x="1262405" y="573519"/>
                  </a:lnTo>
                  <a:lnTo>
                    <a:pt x="1268361" y="535686"/>
                  </a:lnTo>
                  <a:lnTo>
                    <a:pt x="1284973" y="506285"/>
                  </a:lnTo>
                  <a:lnTo>
                    <a:pt x="1310297" y="487235"/>
                  </a:lnTo>
                  <a:lnTo>
                    <a:pt x="1342428" y="480453"/>
                  </a:lnTo>
                  <a:lnTo>
                    <a:pt x="1375016" y="487235"/>
                  </a:lnTo>
                  <a:lnTo>
                    <a:pt x="1400746" y="506285"/>
                  </a:lnTo>
                  <a:lnTo>
                    <a:pt x="1417637" y="535686"/>
                  </a:lnTo>
                  <a:lnTo>
                    <a:pt x="1423695" y="573519"/>
                  </a:lnTo>
                  <a:lnTo>
                    <a:pt x="1423695" y="435063"/>
                  </a:lnTo>
                  <a:lnTo>
                    <a:pt x="1387779" y="421271"/>
                  </a:lnTo>
                  <a:lnTo>
                    <a:pt x="1342428" y="415937"/>
                  </a:lnTo>
                  <a:lnTo>
                    <a:pt x="1297978" y="421360"/>
                  </a:lnTo>
                  <a:lnTo>
                    <a:pt x="1258608" y="436803"/>
                  </a:lnTo>
                  <a:lnTo>
                    <a:pt x="1225651" y="460997"/>
                  </a:lnTo>
                  <a:lnTo>
                    <a:pt x="1200442" y="492683"/>
                  </a:lnTo>
                  <a:lnTo>
                    <a:pt x="1184325" y="530606"/>
                  </a:lnTo>
                  <a:lnTo>
                    <a:pt x="1178661" y="573519"/>
                  </a:lnTo>
                  <a:lnTo>
                    <a:pt x="1184287" y="616419"/>
                  </a:lnTo>
                  <a:lnTo>
                    <a:pt x="1200277" y="654342"/>
                  </a:lnTo>
                  <a:lnTo>
                    <a:pt x="1225334" y="686041"/>
                  </a:lnTo>
                  <a:lnTo>
                    <a:pt x="1258150" y="710222"/>
                  </a:lnTo>
                  <a:lnTo>
                    <a:pt x="1297419" y="725665"/>
                  </a:lnTo>
                  <a:lnTo>
                    <a:pt x="1341818" y="731088"/>
                  </a:lnTo>
                  <a:lnTo>
                    <a:pt x="1391729" y="724852"/>
                  </a:lnTo>
                  <a:lnTo>
                    <a:pt x="1432839" y="707605"/>
                  </a:lnTo>
                  <a:lnTo>
                    <a:pt x="1465033" y="681609"/>
                  </a:lnTo>
                  <a:lnTo>
                    <a:pt x="1475740" y="666572"/>
                  </a:lnTo>
                  <a:lnTo>
                    <a:pt x="1488173" y="649109"/>
                  </a:lnTo>
                  <a:lnTo>
                    <a:pt x="1502143" y="612330"/>
                  </a:lnTo>
                  <a:lnTo>
                    <a:pt x="1506829" y="573519"/>
                  </a:lnTo>
                  <a:close/>
                </a:path>
                <a:path w="5516880" h="732154">
                  <a:moveTo>
                    <a:pt x="1834362" y="533806"/>
                  </a:moveTo>
                  <a:lnTo>
                    <a:pt x="1825561" y="479209"/>
                  </a:lnTo>
                  <a:lnTo>
                    <a:pt x="1802117" y="443153"/>
                  </a:lnTo>
                  <a:lnTo>
                    <a:pt x="1768424" y="423278"/>
                  </a:lnTo>
                  <a:lnTo>
                    <a:pt x="1728901" y="417182"/>
                  </a:lnTo>
                  <a:lnTo>
                    <a:pt x="1701558" y="419493"/>
                  </a:lnTo>
                  <a:lnTo>
                    <a:pt x="1677187" y="426872"/>
                  </a:lnTo>
                  <a:lnTo>
                    <a:pt x="1655711" y="439953"/>
                  </a:lnTo>
                  <a:lnTo>
                    <a:pt x="1637093" y="459359"/>
                  </a:lnTo>
                  <a:lnTo>
                    <a:pt x="1637093" y="424002"/>
                  </a:lnTo>
                  <a:lnTo>
                    <a:pt x="1562633" y="424002"/>
                  </a:lnTo>
                  <a:lnTo>
                    <a:pt x="1562633" y="723646"/>
                  </a:lnTo>
                  <a:lnTo>
                    <a:pt x="1642046" y="723646"/>
                  </a:lnTo>
                  <a:lnTo>
                    <a:pt x="1642046" y="520788"/>
                  </a:lnTo>
                  <a:lnTo>
                    <a:pt x="1654759" y="502780"/>
                  </a:lnTo>
                  <a:lnTo>
                    <a:pt x="1670596" y="489762"/>
                  </a:lnTo>
                  <a:lnTo>
                    <a:pt x="1688299" y="481876"/>
                  </a:lnTo>
                  <a:lnTo>
                    <a:pt x="1706575" y="479221"/>
                  </a:lnTo>
                  <a:lnTo>
                    <a:pt x="1731403" y="484695"/>
                  </a:lnTo>
                  <a:lnTo>
                    <a:pt x="1746123" y="498373"/>
                  </a:lnTo>
                  <a:lnTo>
                    <a:pt x="1753158" y="516115"/>
                  </a:lnTo>
                  <a:lnTo>
                    <a:pt x="1754949" y="533806"/>
                  </a:lnTo>
                  <a:lnTo>
                    <a:pt x="1754949" y="723646"/>
                  </a:lnTo>
                  <a:lnTo>
                    <a:pt x="1834362" y="723646"/>
                  </a:lnTo>
                  <a:lnTo>
                    <a:pt x="1834362" y="533806"/>
                  </a:lnTo>
                  <a:close/>
                </a:path>
                <a:path w="5516880" h="732154">
                  <a:moveTo>
                    <a:pt x="2166874" y="666572"/>
                  </a:moveTo>
                  <a:lnTo>
                    <a:pt x="2160447" y="670090"/>
                  </a:lnTo>
                  <a:lnTo>
                    <a:pt x="2153615" y="672846"/>
                  </a:lnTo>
                  <a:lnTo>
                    <a:pt x="2146897" y="674331"/>
                  </a:lnTo>
                  <a:lnTo>
                    <a:pt x="2140826" y="674014"/>
                  </a:lnTo>
                  <a:lnTo>
                    <a:pt x="2137092" y="673392"/>
                  </a:lnTo>
                  <a:lnTo>
                    <a:pt x="2133371" y="672782"/>
                  </a:lnTo>
                  <a:lnTo>
                    <a:pt x="2130895" y="667816"/>
                  </a:lnTo>
                  <a:lnTo>
                    <a:pt x="2130895" y="583438"/>
                  </a:lnTo>
                  <a:lnTo>
                    <a:pt x="2130895" y="518922"/>
                  </a:lnTo>
                  <a:lnTo>
                    <a:pt x="2124240" y="480453"/>
                  </a:lnTo>
                  <a:lnTo>
                    <a:pt x="2102345" y="445719"/>
                  </a:lnTo>
                  <a:lnTo>
                    <a:pt x="2066290" y="424472"/>
                  </a:lnTo>
                  <a:lnTo>
                    <a:pt x="2018601" y="417182"/>
                  </a:lnTo>
                  <a:lnTo>
                    <a:pt x="1987715" y="419366"/>
                  </a:lnTo>
                  <a:lnTo>
                    <a:pt x="1958962" y="425792"/>
                  </a:lnTo>
                  <a:lnTo>
                    <a:pt x="1933359" y="436283"/>
                  </a:lnTo>
                  <a:lnTo>
                    <a:pt x="1911883" y="450672"/>
                  </a:lnTo>
                  <a:lnTo>
                    <a:pt x="1911883" y="516445"/>
                  </a:lnTo>
                  <a:lnTo>
                    <a:pt x="1935289" y="500875"/>
                  </a:lnTo>
                  <a:lnTo>
                    <a:pt x="1958962" y="489610"/>
                  </a:lnTo>
                  <a:lnTo>
                    <a:pt x="1983003" y="482765"/>
                  </a:lnTo>
                  <a:lnTo>
                    <a:pt x="2007438" y="480453"/>
                  </a:lnTo>
                  <a:lnTo>
                    <a:pt x="2026627" y="483463"/>
                  </a:lnTo>
                  <a:lnTo>
                    <a:pt x="2040394" y="492404"/>
                  </a:lnTo>
                  <a:lnTo>
                    <a:pt x="2048713" y="507161"/>
                  </a:lnTo>
                  <a:lnTo>
                    <a:pt x="2051494" y="527608"/>
                  </a:lnTo>
                  <a:lnTo>
                    <a:pt x="2051494" y="536282"/>
                  </a:lnTo>
                  <a:lnTo>
                    <a:pt x="2050859" y="536397"/>
                  </a:lnTo>
                  <a:lnTo>
                    <a:pt x="2050859" y="583438"/>
                  </a:lnTo>
                  <a:lnTo>
                    <a:pt x="2050859" y="653542"/>
                  </a:lnTo>
                  <a:lnTo>
                    <a:pt x="2042553" y="662139"/>
                  </a:lnTo>
                  <a:lnTo>
                    <a:pt x="2032863" y="668350"/>
                  </a:lnTo>
                  <a:lnTo>
                    <a:pt x="2022246" y="672122"/>
                  </a:lnTo>
                  <a:lnTo>
                    <a:pt x="2011146" y="673392"/>
                  </a:lnTo>
                  <a:lnTo>
                    <a:pt x="1993569" y="671042"/>
                  </a:lnTo>
                  <a:lnTo>
                    <a:pt x="1980285" y="664324"/>
                  </a:lnTo>
                  <a:lnTo>
                    <a:pt x="1971903" y="653770"/>
                  </a:lnTo>
                  <a:lnTo>
                    <a:pt x="1968969" y="639902"/>
                  </a:lnTo>
                  <a:lnTo>
                    <a:pt x="1974265" y="618515"/>
                  </a:lnTo>
                  <a:lnTo>
                    <a:pt x="1989912" y="602361"/>
                  </a:lnTo>
                  <a:lnTo>
                    <a:pt x="2015553" y="590867"/>
                  </a:lnTo>
                  <a:lnTo>
                    <a:pt x="2050859" y="583438"/>
                  </a:lnTo>
                  <a:lnTo>
                    <a:pt x="2050859" y="536397"/>
                  </a:lnTo>
                  <a:lnTo>
                    <a:pt x="2004377" y="545630"/>
                  </a:lnTo>
                  <a:lnTo>
                    <a:pt x="1949551" y="565010"/>
                  </a:lnTo>
                  <a:lnTo>
                    <a:pt x="1900097" y="614235"/>
                  </a:lnTo>
                  <a:lnTo>
                    <a:pt x="1893290" y="649198"/>
                  </a:lnTo>
                  <a:lnTo>
                    <a:pt x="1900923" y="683780"/>
                  </a:lnTo>
                  <a:lnTo>
                    <a:pt x="1921357" y="709066"/>
                  </a:lnTo>
                  <a:lnTo>
                    <a:pt x="1950872" y="724573"/>
                  </a:lnTo>
                  <a:lnTo>
                    <a:pt x="1985733" y="729856"/>
                  </a:lnTo>
                  <a:lnTo>
                    <a:pt x="2005126" y="727964"/>
                  </a:lnTo>
                  <a:lnTo>
                    <a:pt x="2025040" y="722172"/>
                  </a:lnTo>
                  <a:lnTo>
                    <a:pt x="2043899" y="712317"/>
                  </a:lnTo>
                  <a:lnTo>
                    <a:pt x="2060168" y="698207"/>
                  </a:lnTo>
                  <a:lnTo>
                    <a:pt x="2066353" y="710222"/>
                  </a:lnTo>
                  <a:lnTo>
                    <a:pt x="2076602" y="720318"/>
                  </a:lnTo>
                  <a:lnTo>
                    <a:pt x="2091055" y="727265"/>
                  </a:lnTo>
                  <a:lnTo>
                    <a:pt x="2109800" y="729856"/>
                  </a:lnTo>
                  <a:lnTo>
                    <a:pt x="2126653" y="728649"/>
                  </a:lnTo>
                  <a:lnTo>
                    <a:pt x="2141359" y="725347"/>
                  </a:lnTo>
                  <a:lnTo>
                    <a:pt x="2154555" y="720420"/>
                  </a:lnTo>
                  <a:lnTo>
                    <a:pt x="2166874" y="714336"/>
                  </a:lnTo>
                  <a:lnTo>
                    <a:pt x="2166874" y="698207"/>
                  </a:lnTo>
                  <a:lnTo>
                    <a:pt x="2166874" y="674331"/>
                  </a:lnTo>
                  <a:lnTo>
                    <a:pt x="2166874" y="666572"/>
                  </a:lnTo>
                  <a:close/>
                </a:path>
                <a:path w="5516880" h="732154">
                  <a:moveTo>
                    <a:pt x="2285962" y="290004"/>
                  </a:moveTo>
                  <a:lnTo>
                    <a:pt x="2207183" y="290004"/>
                  </a:lnTo>
                  <a:lnTo>
                    <a:pt x="2207183" y="723646"/>
                  </a:lnTo>
                  <a:lnTo>
                    <a:pt x="2285962" y="723646"/>
                  </a:lnTo>
                  <a:lnTo>
                    <a:pt x="2285962" y="290004"/>
                  </a:lnTo>
                  <a:close/>
                </a:path>
                <a:path w="5516880" h="732154">
                  <a:moveTo>
                    <a:pt x="5516499" y="42989"/>
                  </a:moveTo>
                  <a:lnTo>
                    <a:pt x="5512587" y="23736"/>
                  </a:lnTo>
                  <a:lnTo>
                    <a:pt x="5500446" y="8293"/>
                  </a:lnTo>
                  <a:lnTo>
                    <a:pt x="5480901" y="749"/>
                  </a:lnTo>
                  <a:lnTo>
                    <a:pt x="5471833" y="1206"/>
                  </a:lnTo>
                  <a:lnTo>
                    <a:pt x="5462943" y="4076"/>
                  </a:lnTo>
                  <a:lnTo>
                    <a:pt x="5455539" y="9029"/>
                  </a:lnTo>
                  <a:lnTo>
                    <a:pt x="5450954" y="15760"/>
                  </a:lnTo>
                  <a:lnTo>
                    <a:pt x="5446077" y="8915"/>
                  </a:lnTo>
                  <a:lnTo>
                    <a:pt x="5437708" y="3784"/>
                  </a:lnTo>
                  <a:lnTo>
                    <a:pt x="5427777" y="698"/>
                  </a:lnTo>
                  <a:lnTo>
                    <a:pt x="5418226" y="0"/>
                  </a:lnTo>
                  <a:lnTo>
                    <a:pt x="5398986" y="6997"/>
                  </a:lnTo>
                  <a:lnTo>
                    <a:pt x="5387518" y="22098"/>
                  </a:lnTo>
                  <a:lnTo>
                    <a:pt x="5384190" y="41211"/>
                  </a:lnTo>
                  <a:lnTo>
                    <a:pt x="5389334" y="60248"/>
                  </a:lnTo>
                  <a:lnTo>
                    <a:pt x="5416905" y="94068"/>
                  </a:lnTo>
                  <a:lnTo>
                    <a:pt x="5449506" y="120256"/>
                  </a:lnTo>
                  <a:lnTo>
                    <a:pt x="5462702" y="110693"/>
                  </a:lnTo>
                  <a:lnTo>
                    <a:pt x="5498541" y="79476"/>
                  </a:lnTo>
                  <a:lnTo>
                    <a:pt x="5511317" y="61912"/>
                  </a:lnTo>
                  <a:lnTo>
                    <a:pt x="5516499" y="42989"/>
                  </a:lnTo>
                  <a:close/>
                </a:path>
              </a:pathLst>
            </a:custGeom>
            <a:solidFill>
              <a:srgbClr val="FFFFFF"/>
            </a:solidFill>
          </p:spPr>
          <p:txBody>
            <a:bodyPr wrap="square" lIns="0" tIns="0" rIns="0" bIns="0" rtlCol="0"/>
            <a:lstStyle/>
            <a:p>
              <a:pPr algn="ctr"/>
              <a:endParaRPr/>
            </a:p>
          </p:txBody>
        </p:sp>
        <p:pic>
          <p:nvPicPr>
            <p:cNvPr id="30" name="object 25">
              <a:extLst>
                <a:ext uri="{FF2B5EF4-FFF2-40B4-BE49-F238E27FC236}">
                  <a16:creationId xmlns:a16="http://schemas.microsoft.com/office/drawing/2014/main" id="{7762D4AE-A572-31F7-827B-4D696AFB731D}"/>
                </a:ext>
              </a:extLst>
            </p:cNvPr>
            <p:cNvPicPr/>
            <p:nvPr/>
          </p:nvPicPr>
          <p:blipFill>
            <a:blip r:embed="rId16" cstate="print"/>
            <a:stretch>
              <a:fillRect/>
            </a:stretch>
          </p:blipFill>
          <p:spPr>
            <a:xfrm>
              <a:off x="7551744" y="9591174"/>
              <a:ext cx="167774" cy="175397"/>
            </a:xfrm>
            <a:prstGeom prst="rect">
              <a:avLst/>
            </a:prstGeom>
          </p:spPr>
        </p:pic>
        <p:pic>
          <p:nvPicPr>
            <p:cNvPr id="31" name="object 26">
              <a:extLst>
                <a:ext uri="{FF2B5EF4-FFF2-40B4-BE49-F238E27FC236}">
                  <a16:creationId xmlns:a16="http://schemas.microsoft.com/office/drawing/2014/main" id="{5EEC8ACF-37D2-74F3-75F4-9B1FDFACDB9D}"/>
                </a:ext>
              </a:extLst>
            </p:cNvPr>
            <p:cNvPicPr/>
            <p:nvPr/>
          </p:nvPicPr>
          <p:blipFill>
            <a:blip r:embed="rId17" cstate="print"/>
            <a:stretch>
              <a:fillRect/>
            </a:stretch>
          </p:blipFill>
          <p:spPr>
            <a:xfrm>
              <a:off x="7753324" y="9591178"/>
              <a:ext cx="177219" cy="172958"/>
            </a:xfrm>
            <a:prstGeom prst="rect">
              <a:avLst/>
            </a:prstGeom>
          </p:spPr>
        </p:pic>
        <p:pic>
          <p:nvPicPr>
            <p:cNvPr id="32" name="object 27">
              <a:extLst>
                <a:ext uri="{FF2B5EF4-FFF2-40B4-BE49-F238E27FC236}">
                  <a16:creationId xmlns:a16="http://schemas.microsoft.com/office/drawing/2014/main" id="{1CCC9DD4-1787-A915-3669-21401D314B44}"/>
                </a:ext>
              </a:extLst>
            </p:cNvPr>
            <p:cNvPicPr/>
            <p:nvPr/>
          </p:nvPicPr>
          <p:blipFill>
            <a:blip r:embed="rId18" cstate="print"/>
            <a:stretch>
              <a:fillRect/>
            </a:stretch>
          </p:blipFill>
          <p:spPr>
            <a:xfrm>
              <a:off x="7963732" y="9591170"/>
              <a:ext cx="76730" cy="172958"/>
            </a:xfrm>
            <a:prstGeom prst="rect">
              <a:avLst/>
            </a:prstGeom>
          </p:spPr>
        </p:pic>
        <p:pic>
          <p:nvPicPr>
            <p:cNvPr id="33" name="object 28">
              <a:extLst>
                <a:ext uri="{FF2B5EF4-FFF2-40B4-BE49-F238E27FC236}">
                  <a16:creationId xmlns:a16="http://schemas.microsoft.com/office/drawing/2014/main" id="{D5B5F61D-E25E-F34C-AE7A-3383F0E81BD7}"/>
                </a:ext>
              </a:extLst>
            </p:cNvPr>
            <p:cNvPicPr/>
            <p:nvPr/>
          </p:nvPicPr>
          <p:blipFill>
            <a:blip r:embed="rId19" cstate="print"/>
            <a:stretch>
              <a:fillRect/>
            </a:stretch>
          </p:blipFill>
          <p:spPr>
            <a:xfrm>
              <a:off x="8068783" y="9591173"/>
              <a:ext cx="174476" cy="173565"/>
            </a:xfrm>
            <a:prstGeom prst="rect">
              <a:avLst/>
            </a:prstGeom>
          </p:spPr>
        </p:pic>
        <p:pic>
          <p:nvPicPr>
            <p:cNvPr id="34" name="object 29">
              <a:extLst>
                <a:ext uri="{FF2B5EF4-FFF2-40B4-BE49-F238E27FC236}">
                  <a16:creationId xmlns:a16="http://schemas.microsoft.com/office/drawing/2014/main" id="{290415DE-7308-2AEC-C0AC-5C57238C2776}"/>
                </a:ext>
              </a:extLst>
            </p:cNvPr>
            <p:cNvPicPr/>
            <p:nvPr/>
          </p:nvPicPr>
          <p:blipFill>
            <a:blip r:embed="rId20" cstate="print"/>
            <a:stretch>
              <a:fillRect/>
            </a:stretch>
          </p:blipFill>
          <p:spPr>
            <a:xfrm>
              <a:off x="8273092" y="9591170"/>
              <a:ext cx="136728" cy="172958"/>
            </a:xfrm>
            <a:prstGeom prst="rect">
              <a:avLst/>
            </a:prstGeom>
          </p:spPr>
        </p:pic>
        <p:pic>
          <p:nvPicPr>
            <p:cNvPr id="35" name="object 30">
              <a:extLst>
                <a:ext uri="{FF2B5EF4-FFF2-40B4-BE49-F238E27FC236}">
                  <a16:creationId xmlns:a16="http://schemas.microsoft.com/office/drawing/2014/main" id="{6755ED18-2F7C-502A-1010-C4C1AC9CA525}"/>
                </a:ext>
              </a:extLst>
            </p:cNvPr>
            <p:cNvPicPr/>
            <p:nvPr/>
          </p:nvPicPr>
          <p:blipFill>
            <a:blip r:embed="rId21" cstate="print"/>
            <a:stretch>
              <a:fillRect/>
            </a:stretch>
          </p:blipFill>
          <p:spPr>
            <a:xfrm>
              <a:off x="8454891" y="9589647"/>
              <a:ext cx="161377" cy="174486"/>
            </a:xfrm>
            <a:prstGeom prst="rect">
              <a:avLst/>
            </a:prstGeom>
          </p:spPr>
        </p:pic>
        <p:pic>
          <p:nvPicPr>
            <p:cNvPr id="36" name="object 31">
              <a:extLst>
                <a:ext uri="{FF2B5EF4-FFF2-40B4-BE49-F238E27FC236}">
                  <a16:creationId xmlns:a16="http://schemas.microsoft.com/office/drawing/2014/main" id="{89A0390E-1EAC-FB4F-7E60-E0BB9FB4C2D5}"/>
                </a:ext>
              </a:extLst>
            </p:cNvPr>
            <p:cNvPicPr/>
            <p:nvPr/>
          </p:nvPicPr>
          <p:blipFill>
            <a:blip r:embed="rId22" cstate="print"/>
            <a:stretch>
              <a:fillRect/>
            </a:stretch>
          </p:blipFill>
          <p:spPr>
            <a:xfrm>
              <a:off x="8652195" y="9588128"/>
              <a:ext cx="117848" cy="179659"/>
            </a:xfrm>
            <a:prstGeom prst="rect">
              <a:avLst/>
            </a:prstGeom>
          </p:spPr>
        </p:pic>
        <p:pic>
          <p:nvPicPr>
            <p:cNvPr id="37" name="object 32">
              <a:extLst>
                <a:ext uri="{FF2B5EF4-FFF2-40B4-BE49-F238E27FC236}">
                  <a16:creationId xmlns:a16="http://schemas.microsoft.com/office/drawing/2014/main" id="{594C2656-6E88-22AD-2A0F-A97C2FF7D164}"/>
                </a:ext>
              </a:extLst>
            </p:cNvPr>
            <p:cNvPicPr/>
            <p:nvPr/>
          </p:nvPicPr>
          <p:blipFill>
            <a:blip r:embed="rId23" cstate="print"/>
            <a:stretch>
              <a:fillRect/>
            </a:stretch>
          </p:blipFill>
          <p:spPr>
            <a:xfrm>
              <a:off x="8805065" y="9591170"/>
              <a:ext cx="76730" cy="172958"/>
            </a:xfrm>
            <a:prstGeom prst="rect">
              <a:avLst/>
            </a:prstGeom>
          </p:spPr>
        </p:pic>
        <p:pic>
          <p:nvPicPr>
            <p:cNvPr id="38" name="object 33">
              <a:extLst>
                <a:ext uri="{FF2B5EF4-FFF2-40B4-BE49-F238E27FC236}">
                  <a16:creationId xmlns:a16="http://schemas.microsoft.com/office/drawing/2014/main" id="{FE46EA8F-1D08-E839-6AED-7CC7809AEB8A}"/>
                </a:ext>
              </a:extLst>
            </p:cNvPr>
            <p:cNvPicPr/>
            <p:nvPr/>
          </p:nvPicPr>
          <p:blipFill>
            <a:blip r:embed="rId24" cstate="print"/>
            <a:stretch>
              <a:fillRect/>
            </a:stretch>
          </p:blipFill>
          <p:spPr>
            <a:xfrm>
              <a:off x="8919427" y="9591175"/>
              <a:ext cx="338128" cy="172958"/>
            </a:xfrm>
            <a:prstGeom prst="rect">
              <a:avLst/>
            </a:prstGeom>
          </p:spPr>
        </p:pic>
        <p:sp>
          <p:nvSpPr>
            <p:cNvPr id="39" name="object 34">
              <a:extLst>
                <a:ext uri="{FF2B5EF4-FFF2-40B4-BE49-F238E27FC236}">
                  <a16:creationId xmlns:a16="http://schemas.microsoft.com/office/drawing/2014/main" id="{C15D323E-6180-948C-B852-2DD8175C870D}"/>
                </a:ext>
              </a:extLst>
            </p:cNvPr>
            <p:cNvSpPr/>
            <p:nvPr/>
          </p:nvSpPr>
          <p:spPr>
            <a:xfrm>
              <a:off x="6039942" y="9015838"/>
              <a:ext cx="1051560" cy="760095"/>
            </a:xfrm>
            <a:custGeom>
              <a:avLst/>
              <a:gdLst/>
              <a:ahLst/>
              <a:cxnLst/>
              <a:rect l="l" t="t" r="r" b="b"/>
              <a:pathLst>
                <a:path w="1051559" h="760095">
                  <a:moveTo>
                    <a:pt x="1051153" y="0"/>
                  </a:moveTo>
                  <a:lnTo>
                    <a:pt x="699782" y="0"/>
                  </a:lnTo>
                  <a:lnTo>
                    <a:pt x="699782" y="394919"/>
                  </a:lnTo>
                  <a:lnTo>
                    <a:pt x="351370" y="0"/>
                  </a:lnTo>
                  <a:lnTo>
                    <a:pt x="0" y="0"/>
                  </a:lnTo>
                  <a:lnTo>
                    <a:pt x="0" y="65951"/>
                  </a:lnTo>
                  <a:lnTo>
                    <a:pt x="3175" y="66217"/>
                  </a:lnTo>
                  <a:lnTo>
                    <a:pt x="22656" y="69748"/>
                  </a:lnTo>
                  <a:lnTo>
                    <a:pt x="87718" y="82321"/>
                  </a:lnTo>
                  <a:lnTo>
                    <a:pt x="119138" y="131495"/>
                  </a:lnTo>
                  <a:lnTo>
                    <a:pt x="119164" y="537133"/>
                  </a:lnTo>
                  <a:lnTo>
                    <a:pt x="124637" y="588073"/>
                  </a:lnTo>
                  <a:lnTo>
                    <a:pt x="140233" y="634885"/>
                  </a:lnTo>
                  <a:lnTo>
                    <a:pt x="164693" y="676198"/>
                  </a:lnTo>
                  <a:lnTo>
                    <a:pt x="196773" y="710666"/>
                  </a:lnTo>
                  <a:lnTo>
                    <a:pt x="235204" y="736955"/>
                  </a:lnTo>
                  <a:lnTo>
                    <a:pt x="278752" y="753719"/>
                  </a:lnTo>
                  <a:lnTo>
                    <a:pt x="326161" y="759612"/>
                  </a:lnTo>
                  <a:lnTo>
                    <a:pt x="351370" y="759612"/>
                  </a:lnTo>
                  <a:lnTo>
                    <a:pt x="351370" y="364985"/>
                  </a:lnTo>
                  <a:lnTo>
                    <a:pt x="699782" y="759625"/>
                  </a:lnTo>
                  <a:lnTo>
                    <a:pt x="724992" y="759612"/>
                  </a:lnTo>
                  <a:lnTo>
                    <a:pt x="772401" y="753719"/>
                  </a:lnTo>
                  <a:lnTo>
                    <a:pt x="815949" y="736955"/>
                  </a:lnTo>
                  <a:lnTo>
                    <a:pt x="854392" y="710666"/>
                  </a:lnTo>
                  <a:lnTo>
                    <a:pt x="886460" y="676198"/>
                  </a:lnTo>
                  <a:lnTo>
                    <a:pt x="910920" y="634885"/>
                  </a:lnTo>
                  <a:lnTo>
                    <a:pt x="926515" y="588073"/>
                  </a:lnTo>
                  <a:lnTo>
                    <a:pt x="931989" y="537133"/>
                  </a:lnTo>
                  <a:lnTo>
                    <a:pt x="932014" y="131495"/>
                  </a:lnTo>
                  <a:lnTo>
                    <a:pt x="933386" y="104127"/>
                  </a:lnTo>
                  <a:lnTo>
                    <a:pt x="1028496" y="69748"/>
                  </a:lnTo>
                  <a:lnTo>
                    <a:pt x="1051153" y="65951"/>
                  </a:lnTo>
                  <a:lnTo>
                    <a:pt x="1051153" y="0"/>
                  </a:lnTo>
                  <a:close/>
                </a:path>
              </a:pathLst>
            </a:custGeom>
            <a:solidFill>
              <a:srgbClr val="FFFFFF"/>
            </a:solidFill>
          </p:spPr>
          <p:txBody>
            <a:bodyPr wrap="square" lIns="0" tIns="0" rIns="0" bIns="0" rtlCol="0"/>
            <a:lstStyle/>
            <a:p>
              <a:pPr algn="ctr"/>
              <a:endParaRPr/>
            </a:p>
          </p:txBody>
        </p:sp>
      </p:grpSp>
      <p:pic>
        <p:nvPicPr>
          <p:cNvPr id="49" name="Picture 48">
            <a:extLst>
              <a:ext uri="{FF2B5EF4-FFF2-40B4-BE49-F238E27FC236}">
                <a16:creationId xmlns:a16="http://schemas.microsoft.com/office/drawing/2014/main" id="{EDCF50E8-A675-231F-1366-3B6D80BE1DDA}"/>
              </a:ext>
            </a:extLst>
          </p:cNvPr>
          <p:cNvPicPr>
            <a:picLocks noChangeAspect="1"/>
          </p:cNvPicPr>
          <p:nvPr userDrawn="1"/>
        </p:nvPicPr>
        <p:blipFill>
          <a:blip r:embed="rId25"/>
          <a:stretch>
            <a:fillRect/>
          </a:stretch>
        </p:blipFill>
        <p:spPr>
          <a:xfrm>
            <a:off x="2042583" y="579837"/>
            <a:ext cx="5058832" cy="3642359"/>
          </a:xfrm>
          <a:prstGeom prst="rect">
            <a:avLst/>
          </a:prstGeom>
        </p:spPr>
      </p:pic>
      <p:pic>
        <p:nvPicPr>
          <p:cNvPr id="50" name="Picture 49" descr="Qr code&#10;&#10;Description automatically generated">
            <a:extLst>
              <a:ext uri="{FF2B5EF4-FFF2-40B4-BE49-F238E27FC236}">
                <a16:creationId xmlns:a16="http://schemas.microsoft.com/office/drawing/2014/main" id="{AF59FB8F-65F7-AB60-2AB8-CCC78CEAECCC}"/>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00224" y="3533849"/>
            <a:ext cx="1376693" cy="1376693"/>
          </a:xfrm>
          <a:prstGeom prst="rect">
            <a:avLst/>
          </a:prstGeom>
        </p:spPr>
      </p:pic>
    </p:spTree>
    <p:extLst>
      <p:ext uri="{BB962C8B-B14F-4D97-AF65-F5344CB8AC3E}">
        <p14:creationId xmlns:p14="http://schemas.microsoft.com/office/powerpoint/2010/main" val="395087327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37.jpe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C_9EE621CA.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a:xfrm>
            <a:off x="808097" y="1156855"/>
            <a:ext cx="4324348" cy="1870363"/>
          </a:xfrm>
        </p:spPr>
        <p:txBody>
          <a:bodyPr/>
          <a:lstStyle/>
          <a:p>
            <a:r>
              <a:rPr lang="en-US" b="1" i="0">
                <a:solidFill>
                  <a:srgbClr val="5735C4"/>
                </a:solidFill>
                <a:effectLst/>
                <a:latin typeface="MrEavesXLModOT"/>
              </a:rPr>
              <a:t>DIGITAL FUNDRAISING</a:t>
            </a:r>
            <a:endParaRPr lang="en-US"/>
          </a:p>
        </p:txBody>
      </p:sp>
      <p:sp>
        <p:nvSpPr>
          <p:cNvPr id="4" name="Text Placeholder 3">
            <a:extLst>
              <a:ext uri="{FF2B5EF4-FFF2-40B4-BE49-F238E27FC236}">
                <a16:creationId xmlns:a16="http://schemas.microsoft.com/office/drawing/2014/main" id="{298FC6D4-DD31-4660-BB4D-3991DCD7DC53}"/>
              </a:ext>
            </a:extLst>
          </p:cNvPr>
          <p:cNvSpPr>
            <a:spLocks noGrp="1"/>
          </p:cNvSpPr>
          <p:nvPr>
            <p:ph type="body" sz="quarter" idx="11"/>
          </p:nvPr>
        </p:nvSpPr>
        <p:spPr>
          <a:xfrm>
            <a:off x="869039" y="3059125"/>
            <a:ext cx="6978491" cy="585618"/>
          </a:xfrm>
        </p:spPr>
        <p:txBody>
          <a:bodyPr lIns="91440" tIns="45720" rIns="91440" bIns="45720" anchor="t"/>
          <a:lstStyle/>
          <a:p>
            <a:r>
              <a:rPr lang="en-US">
                <a:latin typeface="Gotham Light"/>
              </a:rPr>
              <a:t>Presented by </a:t>
            </a:r>
            <a:r>
              <a:rPr lang="en-US" b="1">
                <a:latin typeface="Gotham Light"/>
              </a:rPr>
              <a:t>Fundraising Academy</a:t>
            </a:r>
            <a:endParaRPr lang="en-US">
              <a:latin typeface="Gotham Light"/>
            </a:endParaRPr>
          </a:p>
        </p:txBody>
      </p:sp>
      <p:pic>
        <p:nvPicPr>
          <p:cNvPr id="9" name="Picture 8" descr="Text&#10;&#10;Description automatically generated with medium confidence">
            <a:extLst>
              <a:ext uri="{FF2B5EF4-FFF2-40B4-BE49-F238E27FC236}">
                <a16:creationId xmlns:a16="http://schemas.microsoft.com/office/drawing/2014/main" id="{C2D617D7-836C-0F13-C941-F6D168E6CB23}"/>
              </a:ext>
            </a:extLst>
          </p:cNvPr>
          <p:cNvPicPr>
            <a:picLocks noChangeAspect="1"/>
          </p:cNvPicPr>
          <p:nvPr/>
        </p:nvPicPr>
        <p:blipFill>
          <a:blip r:embed="rId2"/>
          <a:stretch>
            <a:fillRect/>
          </a:stretch>
        </p:blipFill>
        <p:spPr>
          <a:xfrm>
            <a:off x="6450904" y="2282923"/>
            <a:ext cx="1515623" cy="1232427"/>
          </a:xfrm>
          <a:prstGeom prst="rect">
            <a:avLst/>
          </a:prstGeom>
        </p:spPr>
      </p:pic>
    </p:spTree>
    <p:extLst>
      <p:ext uri="{BB962C8B-B14F-4D97-AF65-F5344CB8AC3E}">
        <p14:creationId xmlns:p14="http://schemas.microsoft.com/office/powerpoint/2010/main" val="364474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7951-3A36-5315-A497-869292CCF390}"/>
              </a:ext>
            </a:extLst>
          </p:cNvPr>
          <p:cNvSpPr>
            <a:spLocks noGrp="1"/>
          </p:cNvSpPr>
          <p:nvPr>
            <p:ph type="title"/>
          </p:nvPr>
        </p:nvSpPr>
        <p:spPr/>
        <p:txBody>
          <a:bodyPr/>
          <a:lstStyle/>
          <a:p>
            <a:r>
              <a:rPr lang="en-US" b="1" i="0" u="none" strike="noStrike">
                <a:solidFill>
                  <a:srgbClr val="5735C4"/>
                </a:solidFill>
                <a:effectLst/>
                <a:latin typeface="MrEavesXLModOT"/>
              </a:rPr>
              <a:t>Keys to a Successful Campaign</a:t>
            </a:r>
            <a:endParaRPr lang="en-US"/>
          </a:p>
        </p:txBody>
      </p:sp>
      <p:graphicFrame>
        <p:nvGraphicFramePr>
          <p:cNvPr id="5" name="Content Placeholder 4">
            <a:extLst>
              <a:ext uri="{FF2B5EF4-FFF2-40B4-BE49-F238E27FC236}">
                <a16:creationId xmlns:a16="http://schemas.microsoft.com/office/drawing/2014/main" id="{978243D0-627A-9D3A-4DF6-FF0F2860B22D}"/>
              </a:ext>
            </a:extLst>
          </p:cNvPr>
          <p:cNvGraphicFramePr>
            <a:graphicFrameLocks noGrp="1"/>
          </p:cNvGraphicFramePr>
          <p:nvPr>
            <p:ph sz="quarter" idx="10"/>
            <p:extLst>
              <p:ext uri="{D42A27DB-BD31-4B8C-83A1-F6EECF244321}">
                <p14:modId xmlns:p14="http://schemas.microsoft.com/office/powerpoint/2010/main" val="545989747"/>
              </p:ext>
            </p:extLst>
          </p:nvPr>
        </p:nvGraphicFramePr>
        <p:xfrm>
          <a:off x="676405" y="1779588"/>
          <a:ext cx="8098077" cy="247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A584D7BD-BD97-D0E3-F973-FF4ED0E8AEF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FF2B5EF4-FFF2-40B4-BE49-F238E27FC236}">
                <a16:creationId xmlns:a16="http://schemas.microsoft.com/office/drawing/2014/main" id="{5EC9F802-8A05-15B3-1029-5211646E6A8B}"/>
              </a:ext>
            </a:extLst>
          </p:cNvPr>
          <p:cNvSpPr>
            <a:spLocks noChangeAspect="1" noChangeArrowheads="1"/>
          </p:cNvSpPr>
          <p:nvPr/>
        </p:nvSpPr>
        <p:spPr bwMode="auto">
          <a:xfrm>
            <a:off x="4571999" y="2571749"/>
            <a:ext cx="1896533" cy="18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471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016B-E93B-97B6-0579-F16605BA968D}"/>
              </a:ext>
            </a:extLst>
          </p:cNvPr>
          <p:cNvSpPr>
            <a:spLocks noGrp="1"/>
          </p:cNvSpPr>
          <p:nvPr>
            <p:ph type="title"/>
          </p:nvPr>
        </p:nvSpPr>
        <p:spPr/>
        <p:txBody>
          <a:bodyPr/>
          <a:lstStyle/>
          <a:p>
            <a:r>
              <a:rPr lang="en-US" b="1" i="0" u="none" strike="noStrike">
                <a:solidFill>
                  <a:srgbClr val="5735C4"/>
                </a:solidFill>
                <a:effectLst/>
                <a:latin typeface="MrEavesXLModOT"/>
              </a:rPr>
              <a:t>Three Phases of a Campaign</a:t>
            </a:r>
            <a:r>
              <a:rPr lang="en-US" b="0" i="0">
                <a:solidFill>
                  <a:srgbClr val="000000"/>
                </a:solidFill>
                <a:effectLst/>
                <a:latin typeface="MrEavesXLModOT"/>
              </a:rPr>
              <a:t>​</a:t>
            </a:r>
            <a:endParaRPr lang="en-US"/>
          </a:p>
        </p:txBody>
      </p:sp>
      <p:sp>
        <p:nvSpPr>
          <p:cNvPr id="3" name="Content Placeholder 2">
            <a:extLst>
              <a:ext uri="{FF2B5EF4-FFF2-40B4-BE49-F238E27FC236}">
                <a16:creationId xmlns:a16="http://schemas.microsoft.com/office/drawing/2014/main" id="{7E909E0B-0DF1-DF51-032A-8ED850008396}"/>
              </a:ext>
            </a:extLst>
          </p:cNvPr>
          <p:cNvSpPr>
            <a:spLocks noGrp="1"/>
          </p:cNvSpPr>
          <p:nvPr>
            <p:ph sz="quarter" idx="10"/>
          </p:nvPr>
        </p:nvSpPr>
        <p:spPr>
          <a:xfrm>
            <a:off x="549628" y="2306483"/>
            <a:ext cx="8594372" cy="658812"/>
          </a:xfrm>
        </p:spPr>
        <p:txBody>
          <a:bodyPr/>
          <a:lstStyle/>
          <a:p>
            <a:pPr marL="0" indent="0" rtl="0" fontAlgn="base">
              <a:buNone/>
            </a:pPr>
            <a:r>
              <a:rPr lang="en-US" b="1" i="0" u="none" strike="noStrike">
                <a:solidFill>
                  <a:srgbClr val="263544"/>
                </a:solidFill>
                <a:effectLst/>
                <a:latin typeface="MrEavesXLModOT"/>
              </a:rPr>
              <a:t>PLANNING</a:t>
            </a:r>
            <a:r>
              <a:rPr lang="en-US" u="none" strike="noStrike">
                <a:solidFill>
                  <a:srgbClr val="000000"/>
                </a:solidFill>
                <a:latin typeface="MrEavesXLModOT"/>
              </a:rPr>
              <a:t>			    </a:t>
            </a:r>
            <a:r>
              <a:rPr lang="en-US" b="1" i="0" u="none" strike="noStrike">
                <a:solidFill>
                  <a:srgbClr val="263544"/>
                </a:solidFill>
                <a:effectLst/>
                <a:latin typeface="MrEavesXLModOT"/>
              </a:rPr>
              <a:t>EXECUTION </a:t>
            </a:r>
            <a:r>
              <a:rPr lang="en-US" b="0" i="0">
                <a:solidFill>
                  <a:srgbClr val="000000"/>
                </a:solidFill>
                <a:effectLst/>
                <a:latin typeface="MrEavesXLModOT"/>
              </a:rPr>
              <a:t>​</a:t>
            </a:r>
            <a:r>
              <a:rPr lang="en-US">
                <a:solidFill>
                  <a:srgbClr val="000000"/>
                </a:solidFill>
                <a:latin typeface="Segoe UI" panose="020B0502040204020203" pitchFamily="34" charset="0"/>
              </a:rPr>
              <a:t>			 </a:t>
            </a:r>
            <a:r>
              <a:rPr lang="en-US" b="1" i="0" u="none" strike="noStrike">
                <a:solidFill>
                  <a:srgbClr val="263544"/>
                </a:solidFill>
                <a:effectLst/>
                <a:latin typeface="MrEavesXLModOT"/>
              </a:rPr>
              <a:t>FOLLOW-UP</a:t>
            </a:r>
            <a:r>
              <a:rPr lang="en-US" b="0" i="0">
                <a:solidFill>
                  <a:srgbClr val="000000"/>
                </a:solidFill>
                <a:effectLst/>
                <a:latin typeface="MrEavesXLModOT"/>
              </a:rPr>
              <a:t>​</a:t>
            </a:r>
            <a:endParaRPr lang="en-US" b="0" i="0">
              <a:solidFill>
                <a:srgbClr val="000000"/>
              </a:solidFill>
              <a:effectLst/>
              <a:latin typeface="Segoe UI" panose="020B0502040204020203" pitchFamily="34" charset="0"/>
            </a:endParaRPr>
          </a:p>
          <a:p>
            <a:endParaRPr lang="en-US"/>
          </a:p>
        </p:txBody>
      </p:sp>
      <p:sp>
        <p:nvSpPr>
          <p:cNvPr id="6" name="TextBox 5">
            <a:extLst>
              <a:ext uri="{FF2B5EF4-FFF2-40B4-BE49-F238E27FC236}">
                <a16:creationId xmlns:a16="http://schemas.microsoft.com/office/drawing/2014/main" id="{F7306BF1-5562-DBEB-FD40-46E97EA2E996}"/>
              </a:ext>
            </a:extLst>
          </p:cNvPr>
          <p:cNvSpPr txBox="1"/>
          <p:nvPr/>
        </p:nvSpPr>
        <p:spPr>
          <a:xfrm>
            <a:off x="378178" y="2901983"/>
            <a:ext cx="1761067" cy="830997"/>
          </a:xfrm>
          <a:prstGeom prst="rect">
            <a:avLst/>
          </a:prstGeom>
          <a:noFill/>
        </p:spPr>
        <p:txBody>
          <a:bodyPr wrap="square">
            <a:spAutoFit/>
          </a:bodyPr>
          <a:lstStyle/>
          <a:p>
            <a:pPr algn="ctr"/>
            <a:r>
              <a:rPr lang="en-US" sz="1600" b="0" i="0" u="none" strike="noStrike">
                <a:solidFill>
                  <a:srgbClr val="000000"/>
                </a:solidFill>
                <a:effectLst/>
                <a:latin typeface="Arial" panose="020B0604020202020204" pitchFamily="34" charset="0"/>
              </a:rPr>
              <a:t>Development &amp; </a:t>
            </a:r>
          </a:p>
          <a:p>
            <a:pPr algn="ctr"/>
            <a:r>
              <a:rPr lang="en-US" sz="1600" b="0" i="0" u="none" strike="noStrike">
                <a:solidFill>
                  <a:srgbClr val="000000"/>
                </a:solidFill>
                <a:effectLst/>
                <a:latin typeface="Arial" panose="020B0604020202020204" pitchFamily="34" charset="0"/>
              </a:rPr>
              <a:t>Communication Strategies</a:t>
            </a:r>
            <a:endParaRPr lang="en-US" sz="1600"/>
          </a:p>
        </p:txBody>
      </p:sp>
      <p:sp>
        <p:nvSpPr>
          <p:cNvPr id="7" name="TextBox 1">
            <a:extLst>
              <a:ext uri="{FF2B5EF4-FFF2-40B4-BE49-F238E27FC236}">
                <a16:creationId xmlns:a16="http://schemas.microsoft.com/office/drawing/2014/main" id="{A0189274-83A6-367A-FCDC-61B3981CCDEC}"/>
              </a:ext>
            </a:extLst>
          </p:cNvPr>
          <p:cNvSpPr txBox="1"/>
          <p:nvPr/>
        </p:nvSpPr>
        <p:spPr>
          <a:xfrm>
            <a:off x="3493150" y="2895117"/>
            <a:ext cx="2069432" cy="86177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Website &amp; Social Media Launch</a:t>
            </a:r>
          </a:p>
          <a:p>
            <a:endParaRPr lang="en-US">
              <a:solidFill>
                <a:srgbClr val="FF0000"/>
              </a:solidFill>
            </a:endParaRPr>
          </a:p>
        </p:txBody>
      </p:sp>
      <p:sp>
        <p:nvSpPr>
          <p:cNvPr id="9" name="TextBox 8">
            <a:extLst>
              <a:ext uri="{FF2B5EF4-FFF2-40B4-BE49-F238E27FC236}">
                <a16:creationId xmlns:a16="http://schemas.microsoft.com/office/drawing/2014/main" id="{9663471D-FA74-CB74-8B29-AE75C2D391A3}"/>
              </a:ext>
            </a:extLst>
          </p:cNvPr>
          <p:cNvSpPr txBox="1"/>
          <p:nvPr/>
        </p:nvSpPr>
        <p:spPr>
          <a:xfrm>
            <a:off x="6694312" y="2823780"/>
            <a:ext cx="1913466" cy="584775"/>
          </a:xfrm>
          <a:prstGeom prst="rect">
            <a:avLst/>
          </a:prstGeom>
          <a:noFill/>
        </p:spPr>
        <p:txBody>
          <a:bodyPr wrap="square">
            <a:spAutoFit/>
          </a:bodyPr>
          <a:lstStyle/>
          <a:p>
            <a:r>
              <a:rPr lang="en-US" sz="1600" b="0" i="0" u="none" strike="noStrike">
                <a:solidFill>
                  <a:srgbClr val="000000"/>
                </a:solidFill>
                <a:effectLst/>
                <a:latin typeface="Arial" panose="020B0604020202020204" pitchFamily="34" charset="0"/>
              </a:rPr>
              <a:t>Beyond Campaign </a:t>
            </a:r>
          </a:p>
          <a:p>
            <a:r>
              <a:rPr lang="en-US" sz="1600" b="0" i="0" u="none" strike="noStrike">
                <a:solidFill>
                  <a:srgbClr val="000000"/>
                </a:solidFill>
                <a:effectLst/>
                <a:latin typeface="Arial" panose="020B0604020202020204" pitchFamily="34" charset="0"/>
              </a:rPr>
              <a:t>Recognition </a:t>
            </a:r>
            <a:endParaRPr lang="en-US" sz="1600"/>
          </a:p>
        </p:txBody>
      </p:sp>
      <p:sp>
        <p:nvSpPr>
          <p:cNvPr id="10" name="Arrow: Right 9">
            <a:extLst>
              <a:ext uri="{FF2B5EF4-FFF2-40B4-BE49-F238E27FC236}">
                <a16:creationId xmlns:a16="http://schemas.microsoft.com/office/drawing/2014/main" id="{E5082FB6-2B70-274D-FB7E-772E10A75DFB}"/>
              </a:ext>
            </a:extLst>
          </p:cNvPr>
          <p:cNvSpPr/>
          <p:nvPr/>
        </p:nvSpPr>
        <p:spPr>
          <a:xfrm>
            <a:off x="5243338" y="2799579"/>
            <a:ext cx="1292578" cy="4293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67000E0-EA2D-06BC-055A-6BCC745FA2D0}"/>
              </a:ext>
            </a:extLst>
          </p:cNvPr>
          <p:cNvSpPr/>
          <p:nvPr/>
        </p:nvSpPr>
        <p:spPr>
          <a:xfrm>
            <a:off x="2113825" y="2800592"/>
            <a:ext cx="1292578" cy="4293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0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D712-E186-C40E-72F7-0FFEE64EFFE1}"/>
              </a:ext>
            </a:extLst>
          </p:cNvPr>
          <p:cNvSpPr>
            <a:spLocks noGrp="1"/>
          </p:cNvSpPr>
          <p:nvPr>
            <p:ph type="title"/>
          </p:nvPr>
        </p:nvSpPr>
        <p:spPr>
          <a:xfrm>
            <a:off x="208845" y="1080654"/>
            <a:ext cx="8669866" cy="540653"/>
          </a:xfrm>
        </p:spPr>
        <p:txBody>
          <a:bodyPr/>
          <a:lstStyle/>
          <a:p>
            <a:r>
              <a:rPr lang="en-US" b="1" i="0" u="none" strike="noStrike">
                <a:solidFill>
                  <a:srgbClr val="5735C4"/>
                </a:solidFill>
                <a:effectLst/>
                <a:latin typeface="MrEavesXLModOT"/>
              </a:rPr>
              <a:t>Applying SWOT : Planning Execution, Follow-Up</a:t>
            </a:r>
            <a:r>
              <a:rPr lang="en-US" b="0" i="0">
                <a:solidFill>
                  <a:srgbClr val="000000"/>
                </a:solidFill>
                <a:effectLst/>
                <a:latin typeface="MrEavesXLModOT"/>
              </a:rPr>
              <a:t>​</a:t>
            </a:r>
            <a:endParaRPr lang="en-US"/>
          </a:p>
        </p:txBody>
      </p:sp>
      <p:graphicFrame>
        <p:nvGraphicFramePr>
          <p:cNvPr id="4" name="Content Placeholder 3">
            <a:extLst>
              <a:ext uri="{FF2B5EF4-FFF2-40B4-BE49-F238E27FC236}">
                <a16:creationId xmlns:a16="http://schemas.microsoft.com/office/drawing/2014/main" id="{56065BE9-30C7-3EF1-1FB2-FDC2D1057588}"/>
              </a:ext>
            </a:extLst>
          </p:cNvPr>
          <p:cNvGraphicFramePr>
            <a:graphicFrameLocks noGrp="1"/>
          </p:cNvGraphicFramePr>
          <p:nvPr>
            <p:ph sz="quarter" idx="10"/>
            <p:extLst>
              <p:ext uri="{D42A27DB-BD31-4B8C-83A1-F6EECF244321}">
                <p14:modId xmlns:p14="http://schemas.microsoft.com/office/powerpoint/2010/main" val="665687493"/>
              </p:ext>
            </p:extLst>
          </p:nvPr>
        </p:nvGraphicFramePr>
        <p:xfrm>
          <a:off x="571500" y="2190750"/>
          <a:ext cx="7381509" cy="2082429"/>
        </p:xfrm>
        <a:graphic>
          <a:graphicData uri="http://schemas.openxmlformats.org/drawingml/2006/table">
            <a:tbl>
              <a:tblPr/>
              <a:tblGrid>
                <a:gridCol w="1160859">
                  <a:extLst>
                    <a:ext uri="{9D8B030D-6E8A-4147-A177-3AD203B41FA5}">
                      <a16:colId xmlns:a16="http://schemas.microsoft.com/office/drawing/2014/main" val="2769062944"/>
                    </a:ext>
                  </a:extLst>
                </a:gridCol>
                <a:gridCol w="1791744">
                  <a:extLst>
                    <a:ext uri="{9D8B030D-6E8A-4147-A177-3AD203B41FA5}">
                      <a16:colId xmlns:a16="http://schemas.microsoft.com/office/drawing/2014/main" val="821350890"/>
                    </a:ext>
                  </a:extLst>
                </a:gridCol>
                <a:gridCol w="1476302">
                  <a:extLst>
                    <a:ext uri="{9D8B030D-6E8A-4147-A177-3AD203B41FA5}">
                      <a16:colId xmlns:a16="http://schemas.microsoft.com/office/drawing/2014/main" val="191283711"/>
                    </a:ext>
                  </a:extLst>
                </a:gridCol>
                <a:gridCol w="1476302">
                  <a:extLst>
                    <a:ext uri="{9D8B030D-6E8A-4147-A177-3AD203B41FA5}">
                      <a16:colId xmlns:a16="http://schemas.microsoft.com/office/drawing/2014/main" val="3687172339"/>
                    </a:ext>
                  </a:extLst>
                </a:gridCol>
                <a:gridCol w="1476302">
                  <a:extLst>
                    <a:ext uri="{9D8B030D-6E8A-4147-A177-3AD203B41FA5}">
                      <a16:colId xmlns:a16="http://schemas.microsoft.com/office/drawing/2014/main" val="4123544471"/>
                    </a:ext>
                  </a:extLst>
                </a:gridCol>
              </a:tblGrid>
              <a:tr h="508113">
                <a:tc>
                  <a:txBody>
                    <a:bodyPr/>
                    <a:lstStyle/>
                    <a:p>
                      <a:pPr algn="l" fontAlgn="auto"/>
                      <a:r>
                        <a:rPr lang="en-US" sz="1500" b="1" i="0">
                          <a:solidFill>
                            <a:srgbClr val="FFFFFF"/>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5735C4"/>
                    </a:solidFill>
                  </a:tcPr>
                </a:tc>
                <a:tc>
                  <a:txBody>
                    <a:bodyPr/>
                    <a:lstStyle/>
                    <a:p>
                      <a:pPr algn="l" fontAlgn="base"/>
                      <a:r>
                        <a:rPr lang="en-US" sz="1500" b="1" i="0">
                          <a:solidFill>
                            <a:srgbClr val="FFFFFF"/>
                          </a:solidFill>
                          <a:effectLst/>
                          <a:latin typeface="Arial"/>
                        </a:rPr>
                        <a:t>Strengths​</a:t>
                      </a:r>
                      <a:endParaRPr lang="en-US" sz="1100" b="1" i="0">
                        <a:solidFill>
                          <a:srgbClr val="FFFFFF"/>
                        </a:solidFill>
                        <a:effectLst/>
                        <a:latin typeface="Arial"/>
                      </a:endParaRP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5735C4"/>
                    </a:solidFill>
                  </a:tcPr>
                </a:tc>
                <a:tc>
                  <a:txBody>
                    <a:bodyPr/>
                    <a:lstStyle/>
                    <a:p>
                      <a:pPr algn="l" fontAlgn="base"/>
                      <a:r>
                        <a:rPr lang="en-US" sz="1500" b="1" i="0">
                          <a:solidFill>
                            <a:srgbClr val="FFFFFF"/>
                          </a:solidFill>
                          <a:effectLst/>
                          <a:latin typeface="Arial"/>
                        </a:rPr>
                        <a:t>Weakness​</a:t>
                      </a:r>
                      <a:endParaRPr lang="en-US" sz="1100" b="1" i="0">
                        <a:solidFill>
                          <a:srgbClr val="FFFFFF"/>
                        </a:solidFill>
                        <a:effectLst/>
                        <a:latin typeface="Arial"/>
                      </a:endParaRP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5735C4"/>
                    </a:solidFill>
                  </a:tcPr>
                </a:tc>
                <a:tc>
                  <a:txBody>
                    <a:bodyPr/>
                    <a:lstStyle/>
                    <a:p>
                      <a:pPr algn="l" fontAlgn="base"/>
                      <a:r>
                        <a:rPr lang="en-US" sz="1500" b="1" i="0">
                          <a:solidFill>
                            <a:srgbClr val="FFFFFF"/>
                          </a:solidFill>
                          <a:effectLst/>
                          <a:latin typeface="Arial"/>
                        </a:rPr>
                        <a:t>Opportunity​</a:t>
                      </a:r>
                      <a:endParaRPr lang="en-US" sz="1100" b="1" i="0">
                        <a:solidFill>
                          <a:srgbClr val="FFFFFF"/>
                        </a:solidFill>
                        <a:effectLst/>
                        <a:latin typeface="Arial"/>
                      </a:endParaRP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5735C4"/>
                    </a:solidFill>
                  </a:tcPr>
                </a:tc>
                <a:tc>
                  <a:txBody>
                    <a:bodyPr/>
                    <a:lstStyle/>
                    <a:p>
                      <a:pPr algn="l" fontAlgn="base"/>
                      <a:r>
                        <a:rPr lang="en-US" sz="1500" b="1" i="0">
                          <a:solidFill>
                            <a:srgbClr val="FFFFFF"/>
                          </a:solidFill>
                          <a:effectLst/>
                          <a:latin typeface="Arial"/>
                        </a:rPr>
                        <a:t>Threat​</a:t>
                      </a:r>
                      <a:endParaRPr lang="en-US" sz="1100" b="1" i="0">
                        <a:solidFill>
                          <a:srgbClr val="FFFFFF"/>
                        </a:solidFill>
                        <a:effectLst/>
                        <a:latin typeface="Arial"/>
                      </a:endParaRP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5735C4"/>
                    </a:solidFill>
                  </a:tcPr>
                </a:tc>
                <a:extLst>
                  <a:ext uri="{0D108BD9-81ED-4DB2-BD59-A6C34878D82A}">
                    <a16:rowId xmlns:a16="http://schemas.microsoft.com/office/drawing/2014/main" val="1663923227"/>
                  </a:ext>
                </a:extLst>
              </a:tr>
              <a:tr h="524772">
                <a:tc>
                  <a:txBody>
                    <a:bodyPr/>
                    <a:lstStyle/>
                    <a:p>
                      <a:pPr algn="l" fontAlgn="base"/>
                      <a:r>
                        <a:rPr lang="en-US" sz="1500" b="0" i="0">
                          <a:solidFill>
                            <a:srgbClr val="000000"/>
                          </a:solidFill>
                          <a:effectLst/>
                          <a:latin typeface="Arial"/>
                        </a:rPr>
                        <a:t>High ​</a:t>
                      </a:r>
                      <a:endParaRPr lang="en-US" sz="1100" b="0" i="0">
                        <a:solidFill>
                          <a:srgbClr val="000000"/>
                        </a:solidFill>
                        <a:effectLst/>
                        <a:latin typeface="Arial"/>
                      </a:endParaRP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extLst>
                  <a:ext uri="{0D108BD9-81ED-4DB2-BD59-A6C34878D82A}">
                    <a16:rowId xmlns:a16="http://schemas.microsoft.com/office/drawing/2014/main" val="2474792474"/>
                  </a:ext>
                </a:extLst>
              </a:tr>
              <a:tr h="524772">
                <a:tc>
                  <a:txBody>
                    <a:bodyPr/>
                    <a:lstStyle/>
                    <a:p>
                      <a:pPr algn="l" fontAlgn="base"/>
                      <a:r>
                        <a:rPr lang="en-US" sz="1500" b="0" i="0">
                          <a:solidFill>
                            <a:srgbClr val="000000"/>
                          </a:solidFill>
                          <a:effectLst/>
                          <a:latin typeface="Arial"/>
                        </a:rPr>
                        <a:t>Medium​</a:t>
                      </a:r>
                      <a:endParaRPr lang="en-US" sz="1100" b="0" i="0">
                        <a:solidFill>
                          <a:srgbClr val="000000"/>
                        </a:solidFill>
                        <a:effectLst/>
                        <a:latin typeface="Arial"/>
                      </a:endParaRP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extLst>
                  <a:ext uri="{0D108BD9-81ED-4DB2-BD59-A6C34878D82A}">
                    <a16:rowId xmlns:a16="http://schemas.microsoft.com/office/drawing/2014/main" val="4251155670"/>
                  </a:ext>
                </a:extLst>
              </a:tr>
              <a:tr h="524772">
                <a:tc>
                  <a:txBody>
                    <a:bodyPr/>
                    <a:lstStyle/>
                    <a:p>
                      <a:pPr algn="l" fontAlgn="base"/>
                      <a:r>
                        <a:rPr lang="en-US" sz="1500" b="0" i="0">
                          <a:solidFill>
                            <a:srgbClr val="000000"/>
                          </a:solidFill>
                          <a:effectLst/>
                          <a:latin typeface="Arial"/>
                        </a:rPr>
                        <a:t>Low​</a:t>
                      </a:r>
                      <a:endParaRPr lang="en-US" sz="1100" b="0" i="0">
                        <a:solidFill>
                          <a:srgbClr val="000000"/>
                        </a:solidFill>
                        <a:effectLst/>
                        <a:latin typeface="Arial"/>
                      </a:endParaRP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500" b="0" i="0">
                          <a:solidFill>
                            <a:srgbClr val="000000"/>
                          </a:solidFill>
                          <a:effectLst/>
                          <a:latin typeface="Arial"/>
                        </a:rPr>
                        <a:t>​</a:t>
                      </a:r>
                    </a:p>
                  </a:txBody>
                  <a:tcPr marL="76891" marR="76891" marT="38445" marB="3844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extLst>
                  <a:ext uri="{0D108BD9-81ED-4DB2-BD59-A6C34878D82A}">
                    <a16:rowId xmlns:a16="http://schemas.microsoft.com/office/drawing/2014/main" val="2258023090"/>
                  </a:ext>
                </a:extLst>
              </a:tr>
            </a:tbl>
          </a:graphicData>
        </a:graphic>
      </p:graphicFrame>
      <p:sp>
        <p:nvSpPr>
          <p:cNvPr id="5" name="Rectangle 1">
            <a:extLst>
              <a:ext uri="{FF2B5EF4-FFF2-40B4-BE49-F238E27FC236}">
                <a16:creationId xmlns:a16="http://schemas.microsoft.com/office/drawing/2014/main" id="{7D3BC0DF-7B93-F88B-1721-2B681932DD3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072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B23F4F-DAA1-B6AC-2DDE-28B98925F668}"/>
              </a:ext>
            </a:extLst>
          </p:cNvPr>
          <p:cNvGraphicFramePr>
            <a:graphicFrameLocks noGrp="1"/>
          </p:cNvGraphicFramePr>
          <p:nvPr>
            <p:ph sz="quarter" idx="10"/>
            <p:extLst>
              <p:ext uri="{D42A27DB-BD31-4B8C-83A1-F6EECF244321}">
                <p14:modId xmlns:p14="http://schemas.microsoft.com/office/powerpoint/2010/main" val="2625479961"/>
              </p:ext>
            </p:extLst>
          </p:nvPr>
        </p:nvGraphicFramePr>
        <p:xfrm>
          <a:off x="347839" y="1690337"/>
          <a:ext cx="7670799" cy="2518126"/>
        </p:xfrm>
        <a:graphic>
          <a:graphicData uri="http://schemas.openxmlformats.org/drawingml/2006/table">
            <a:tbl>
              <a:tblPr/>
              <a:tblGrid>
                <a:gridCol w="2556933">
                  <a:extLst>
                    <a:ext uri="{9D8B030D-6E8A-4147-A177-3AD203B41FA5}">
                      <a16:colId xmlns:a16="http://schemas.microsoft.com/office/drawing/2014/main" val="1706735386"/>
                    </a:ext>
                  </a:extLst>
                </a:gridCol>
                <a:gridCol w="2556933">
                  <a:extLst>
                    <a:ext uri="{9D8B030D-6E8A-4147-A177-3AD203B41FA5}">
                      <a16:colId xmlns:a16="http://schemas.microsoft.com/office/drawing/2014/main" val="820886959"/>
                    </a:ext>
                  </a:extLst>
                </a:gridCol>
                <a:gridCol w="2556933">
                  <a:extLst>
                    <a:ext uri="{9D8B030D-6E8A-4147-A177-3AD203B41FA5}">
                      <a16:colId xmlns:a16="http://schemas.microsoft.com/office/drawing/2014/main" val="2710735379"/>
                    </a:ext>
                  </a:extLst>
                </a:gridCol>
              </a:tblGrid>
              <a:tr h="228037">
                <a:tc>
                  <a:txBody>
                    <a:bodyPr/>
                    <a:lstStyle/>
                    <a:p>
                      <a:pPr algn="l" fontAlgn="base"/>
                      <a:r>
                        <a:rPr lang="en-US" sz="1200" b="1" i="0">
                          <a:solidFill>
                            <a:srgbClr val="FFFFFF"/>
                          </a:solidFill>
                          <a:effectLst/>
                          <a:latin typeface="MrEavesXLModOT"/>
                        </a:rPr>
                        <a:t>PLANNING​</a:t>
                      </a:r>
                      <a:endParaRPr lang="en-US" sz="800" b="1" i="0">
                        <a:solidFill>
                          <a:srgbClr val="FFFFFF"/>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5735C4"/>
                    </a:solidFill>
                  </a:tcPr>
                </a:tc>
                <a:tc>
                  <a:txBody>
                    <a:bodyPr/>
                    <a:lstStyle/>
                    <a:p>
                      <a:pPr algn="l" fontAlgn="base"/>
                      <a:r>
                        <a:rPr lang="en-US" sz="1200" b="1" i="0">
                          <a:solidFill>
                            <a:srgbClr val="FFFFFF"/>
                          </a:solidFill>
                          <a:effectLst/>
                          <a:latin typeface="MrEavesXLModOT"/>
                        </a:rPr>
                        <a:t>EXECUTION​</a:t>
                      </a:r>
                      <a:endParaRPr lang="en-US" sz="800" b="1" i="0">
                        <a:solidFill>
                          <a:srgbClr val="FFFFFF"/>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5735C4"/>
                    </a:solidFill>
                  </a:tcPr>
                </a:tc>
                <a:tc>
                  <a:txBody>
                    <a:bodyPr/>
                    <a:lstStyle/>
                    <a:p>
                      <a:pPr algn="l" fontAlgn="base"/>
                      <a:r>
                        <a:rPr lang="en-US" sz="1200" b="1" i="0">
                          <a:solidFill>
                            <a:srgbClr val="FFFFFF"/>
                          </a:solidFill>
                          <a:effectLst/>
                          <a:latin typeface="MrEavesXLModOT"/>
                        </a:rPr>
                        <a:t>FOLLOW-UP​</a:t>
                      </a:r>
                      <a:endParaRPr lang="en-US" sz="800" b="1" i="0">
                        <a:solidFill>
                          <a:srgbClr val="FFFFFF"/>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5735C4"/>
                    </a:solidFill>
                  </a:tcPr>
                </a:tc>
                <a:extLst>
                  <a:ext uri="{0D108BD9-81ED-4DB2-BD59-A6C34878D82A}">
                    <a16:rowId xmlns:a16="http://schemas.microsoft.com/office/drawing/2014/main" val="3294170261"/>
                  </a:ext>
                </a:extLst>
              </a:tr>
              <a:tr h="403450">
                <a:tc>
                  <a:txBody>
                    <a:bodyPr/>
                    <a:lstStyle/>
                    <a:p>
                      <a:pPr algn="l" fontAlgn="base"/>
                      <a:r>
                        <a:rPr lang="en-US" sz="1200" b="0" i="0">
                          <a:solidFill>
                            <a:srgbClr val="323047"/>
                          </a:solidFill>
                          <a:effectLst/>
                          <a:latin typeface="MrEavesXLModOT"/>
                        </a:rPr>
                        <a:t>Evaluate past campaigns</a:t>
                      </a:r>
                      <a:r>
                        <a:rPr lang="en-US" sz="1200" b="0" i="0">
                          <a:solidFill>
                            <a:srgbClr val="000000"/>
                          </a:solidFill>
                          <a:effectLst/>
                          <a:latin typeface="MrEavesXLModOT"/>
                        </a:rPr>
                        <a:t>​</a:t>
                      </a:r>
                      <a:endParaRPr lang="en-US" sz="800" b="0" i="0">
                        <a:solidFill>
                          <a:srgbClr val="000000"/>
                        </a:solidFill>
                        <a:effectLst/>
                      </a:endParaRPr>
                    </a:p>
                    <a:p>
                      <a:pPr algn="l" fontAlgn="base"/>
                      <a:r>
                        <a:rPr lang="en-US" sz="1200" b="0" i="0">
                          <a:solidFill>
                            <a:srgbClr val="FF0000"/>
                          </a:solidFill>
                          <a:effectLst/>
                          <a:latin typeface="MrEavesXLModOT"/>
                        </a:rPr>
                        <a:t> </a:t>
                      </a:r>
                      <a:r>
                        <a:rPr lang="en-US" sz="1200" b="0" i="0">
                          <a:solidFill>
                            <a:srgbClr val="000000"/>
                          </a:solidFill>
                          <a:effectLst/>
                          <a:latin typeface="MrEavesXLModOT"/>
                        </a:rPr>
                        <a:t>[SWOT Analysis]​</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base"/>
                      <a:r>
                        <a:rPr lang="en-US" sz="1200" b="0" i="0">
                          <a:solidFill>
                            <a:srgbClr val="323047"/>
                          </a:solidFill>
                          <a:effectLst/>
                          <a:latin typeface="MrEavesXLModOT"/>
                        </a:rPr>
                        <a:t>Build the campaign webpage</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base"/>
                      <a:r>
                        <a:rPr lang="en-US" sz="1200" b="0" i="0">
                          <a:solidFill>
                            <a:srgbClr val="323047"/>
                          </a:solidFill>
                          <a:effectLst/>
                          <a:latin typeface="MrEavesXLModOT"/>
                        </a:rPr>
                        <a:t>Double dose of gratitude</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extLst>
                  <a:ext uri="{0D108BD9-81ED-4DB2-BD59-A6C34878D82A}">
                    <a16:rowId xmlns:a16="http://schemas.microsoft.com/office/drawing/2014/main" val="3198745754"/>
                  </a:ext>
                </a:extLst>
              </a:tr>
              <a:tr h="403450">
                <a:tc>
                  <a:txBody>
                    <a:bodyPr/>
                    <a:lstStyle/>
                    <a:p>
                      <a:pPr algn="l" fontAlgn="base"/>
                      <a:r>
                        <a:rPr lang="en-US" sz="1200" b="0" i="0">
                          <a:solidFill>
                            <a:srgbClr val="323047"/>
                          </a:solidFill>
                          <a:effectLst/>
                          <a:latin typeface="MrEavesXLModOT"/>
                        </a:rPr>
                        <a:t>Define focus and components</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base"/>
                      <a:r>
                        <a:rPr lang="en-US" sz="1200" b="0" i="0">
                          <a:solidFill>
                            <a:srgbClr val="323047"/>
                          </a:solidFill>
                          <a:effectLst/>
                          <a:latin typeface="MrEavesXLModOT"/>
                        </a:rPr>
                        <a:t>Send a save-the-date</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base"/>
                      <a:r>
                        <a:rPr lang="en-US" sz="1200" b="0" i="0">
                          <a:solidFill>
                            <a:srgbClr val="323047"/>
                          </a:solidFill>
                          <a:effectLst/>
                          <a:latin typeface="MrEavesXLModOT"/>
                        </a:rPr>
                        <a:t>Details on donor’s impact</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extLst>
                  <a:ext uri="{0D108BD9-81ED-4DB2-BD59-A6C34878D82A}">
                    <a16:rowId xmlns:a16="http://schemas.microsoft.com/office/drawing/2014/main" val="3126135517"/>
                  </a:ext>
                </a:extLst>
              </a:tr>
              <a:tr h="403450">
                <a:tc>
                  <a:txBody>
                    <a:bodyPr/>
                    <a:lstStyle/>
                    <a:p>
                      <a:pPr algn="l" fontAlgn="base"/>
                      <a:r>
                        <a:rPr lang="en-US" sz="1200" b="0" i="0">
                          <a:solidFill>
                            <a:srgbClr val="323047"/>
                          </a:solidFill>
                          <a:effectLst/>
                          <a:latin typeface="MrEavesXLModOT"/>
                        </a:rPr>
                        <a:t>Set target markets and segment lists</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base"/>
                      <a:r>
                        <a:rPr lang="en-US" sz="1200" b="0" i="0">
                          <a:solidFill>
                            <a:srgbClr val="323047"/>
                          </a:solidFill>
                          <a:effectLst/>
                          <a:latin typeface="MrEavesXLModOT"/>
                        </a:rPr>
                        <a:t>A/B test your emails</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base"/>
                      <a:r>
                        <a:rPr lang="en-US" sz="1200" b="0" i="0">
                          <a:solidFill>
                            <a:srgbClr val="323047"/>
                          </a:solidFill>
                          <a:effectLst/>
                          <a:latin typeface="MrEavesXLModOT"/>
                        </a:rPr>
                        <a:t>Evaluate</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extLst>
                  <a:ext uri="{0D108BD9-81ED-4DB2-BD59-A6C34878D82A}">
                    <a16:rowId xmlns:a16="http://schemas.microsoft.com/office/drawing/2014/main" val="435826415"/>
                  </a:ext>
                </a:extLst>
              </a:tr>
              <a:tr h="403450">
                <a:tc>
                  <a:txBody>
                    <a:bodyPr/>
                    <a:lstStyle/>
                    <a:p>
                      <a:pPr algn="l" fontAlgn="base"/>
                      <a:r>
                        <a:rPr lang="en-US" sz="1200" b="0" i="0">
                          <a:solidFill>
                            <a:srgbClr val="323047"/>
                          </a:solidFill>
                          <a:effectLst/>
                          <a:latin typeface="MrEavesXLModOT"/>
                        </a:rPr>
                        <a:t>Set a </a:t>
                      </a:r>
                      <a:r>
                        <a:rPr lang="en-US" sz="1200" b="1" i="0">
                          <a:solidFill>
                            <a:srgbClr val="323047"/>
                          </a:solidFill>
                          <a:effectLst/>
                          <a:latin typeface="MrEavesXLModOT"/>
                        </a:rPr>
                        <a:t>goal</a:t>
                      </a:r>
                      <a:r>
                        <a:rPr lang="en-US" sz="1200" b="0" i="0">
                          <a:solidFill>
                            <a:srgbClr val="323047"/>
                          </a:solidFill>
                          <a:effectLst/>
                          <a:latin typeface="MrEavesXLModOT"/>
                        </a:rPr>
                        <a:t>!</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base"/>
                      <a:r>
                        <a:rPr lang="en-US" sz="1200" b="0" i="0">
                          <a:solidFill>
                            <a:srgbClr val="323047"/>
                          </a:solidFill>
                          <a:effectLst/>
                          <a:latin typeface="MrEavesXLModOT"/>
                        </a:rPr>
                        <a:t>Stay strong the last few weeks, day-to-day</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base"/>
                      <a:r>
                        <a:rPr lang="en-US" sz="1200" b="0" i="0">
                          <a:solidFill>
                            <a:srgbClr val="323047"/>
                          </a:solidFill>
                          <a:effectLst/>
                          <a:latin typeface="MrEavesXLModOT"/>
                        </a:rPr>
                        <a:t>Document</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extLst>
                  <a:ext uri="{0D108BD9-81ED-4DB2-BD59-A6C34878D82A}">
                    <a16:rowId xmlns:a16="http://schemas.microsoft.com/office/drawing/2014/main" val="1497295383"/>
                  </a:ext>
                </a:extLst>
              </a:tr>
              <a:tr h="403450">
                <a:tc>
                  <a:txBody>
                    <a:bodyPr/>
                    <a:lstStyle/>
                    <a:p>
                      <a:pPr algn="l" fontAlgn="base"/>
                      <a:r>
                        <a:rPr lang="en-US" sz="1200" b="0" i="0">
                          <a:solidFill>
                            <a:srgbClr val="323047"/>
                          </a:solidFill>
                          <a:effectLst/>
                          <a:latin typeface="MrEavesXLModOT"/>
                        </a:rPr>
                        <a:t>Make a detailed task map with dates</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200" b="0" i="0">
                          <a:solidFill>
                            <a:srgbClr val="000000"/>
                          </a:solidFill>
                          <a:effectLst/>
                          <a:latin typeface="MrEavesXLModOT"/>
                        </a:rPr>
                        <a:t>​</a:t>
                      </a: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tc>
                  <a:txBody>
                    <a:bodyPr/>
                    <a:lstStyle/>
                    <a:p>
                      <a:pPr algn="l" fontAlgn="auto"/>
                      <a:r>
                        <a:rPr lang="en-US" sz="1200" b="0" i="0">
                          <a:solidFill>
                            <a:srgbClr val="000000"/>
                          </a:solidFill>
                          <a:effectLst/>
                          <a:latin typeface="MrEavesXLModOT"/>
                        </a:rPr>
                        <a:t>​</a:t>
                      </a: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1CEEA"/>
                    </a:solidFill>
                  </a:tcPr>
                </a:tc>
                <a:extLst>
                  <a:ext uri="{0D108BD9-81ED-4DB2-BD59-A6C34878D82A}">
                    <a16:rowId xmlns:a16="http://schemas.microsoft.com/office/drawing/2014/main" val="2689735771"/>
                  </a:ext>
                </a:extLst>
              </a:tr>
              <a:tr h="228037">
                <a:tc>
                  <a:txBody>
                    <a:bodyPr/>
                    <a:lstStyle/>
                    <a:p>
                      <a:pPr algn="l" fontAlgn="base"/>
                      <a:r>
                        <a:rPr lang="en-US" sz="1200" b="0" i="0">
                          <a:solidFill>
                            <a:srgbClr val="323047"/>
                          </a:solidFill>
                          <a:effectLst/>
                          <a:latin typeface="MrEavesXLModOT"/>
                        </a:rPr>
                        <a:t>Gather assets</a:t>
                      </a:r>
                      <a:r>
                        <a:rPr lang="en-US" sz="1200" b="0" i="0">
                          <a:solidFill>
                            <a:srgbClr val="000000"/>
                          </a:solidFill>
                          <a:effectLst/>
                          <a:latin typeface="MrEavesXLModOT"/>
                        </a:rPr>
                        <a:t>​</a:t>
                      </a:r>
                      <a:endParaRPr lang="en-US" sz="800" b="0" i="0">
                        <a:solidFill>
                          <a:srgbClr val="000000"/>
                        </a:solidFill>
                        <a:effectLst/>
                      </a:endParaRP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auto"/>
                      <a:r>
                        <a:rPr lang="en-US" sz="1200" b="0" i="0">
                          <a:solidFill>
                            <a:srgbClr val="000000"/>
                          </a:solidFill>
                          <a:effectLst/>
                          <a:latin typeface="MrEavesXLModOT"/>
                        </a:rPr>
                        <a:t>​</a:t>
                      </a: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tc>
                  <a:txBody>
                    <a:bodyPr/>
                    <a:lstStyle/>
                    <a:p>
                      <a:pPr algn="l" fontAlgn="auto"/>
                      <a:r>
                        <a:rPr lang="en-US" sz="1200" b="0" i="0">
                          <a:solidFill>
                            <a:srgbClr val="000000"/>
                          </a:solidFill>
                          <a:effectLst/>
                          <a:latin typeface="MrEavesXLModOT"/>
                        </a:rPr>
                        <a:t>​</a:t>
                      </a:r>
                    </a:p>
                  </a:txBody>
                  <a:tcPr marL="52624" marR="52624" marT="26312" marB="2631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AE8F5"/>
                    </a:solidFill>
                  </a:tcPr>
                </a:tc>
                <a:extLst>
                  <a:ext uri="{0D108BD9-81ED-4DB2-BD59-A6C34878D82A}">
                    <a16:rowId xmlns:a16="http://schemas.microsoft.com/office/drawing/2014/main" val="617179121"/>
                  </a:ext>
                </a:extLst>
              </a:tr>
            </a:tbl>
          </a:graphicData>
        </a:graphic>
      </p:graphicFrame>
      <p:sp>
        <p:nvSpPr>
          <p:cNvPr id="5" name="Rectangle 1">
            <a:extLst>
              <a:ext uri="{FF2B5EF4-FFF2-40B4-BE49-F238E27FC236}">
                <a16:creationId xmlns:a16="http://schemas.microsoft.com/office/drawing/2014/main" id="{274BC081-07C1-FFAA-A4CF-CCD1F61E507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E7591DF5-F064-DEA8-DDFD-5F8D99E90DAC}"/>
              </a:ext>
            </a:extLst>
          </p:cNvPr>
          <p:cNvSpPr>
            <a:spLocks noGrp="1" noChangeArrowheads="1"/>
          </p:cNvSpPr>
          <p:nvPr>
            <p:ph type="title"/>
          </p:nvPr>
        </p:nvSpPr>
        <p:spPr bwMode="auto">
          <a:xfrm>
            <a:off x="412750" y="953654"/>
            <a:ext cx="7886700" cy="54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DACFC8BE-889F-DABE-CA62-889FDA92DCC9}"/>
              </a:ext>
            </a:extLst>
          </p:cNvPr>
          <p:cNvSpPr txBox="1"/>
          <p:nvPr/>
        </p:nvSpPr>
        <p:spPr>
          <a:xfrm>
            <a:off x="412045" y="881626"/>
            <a:ext cx="5911850" cy="584775"/>
          </a:xfrm>
          <a:prstGeom prst="rect">
            <a:avLst/>
          </a:prstGeom>
          <a:noFill/>
        </p:spPr>
        <p:txBody>
          <a:bodyPr wrap="square">
            <a:spAutoFit/>
          </a:bodyPr>
          <a:lstStyle/>
          <a:p>
            <a:r>
              <a:rPr lang="en-US" sz="3200" b="1" i="0">
                <a:solidFill>
                  <a:srgbClr val="5735C4"/>
                </a:solidFill>
                <a:effectLst/>
                <a:latin typeface="MrEavesXLModOT"/>
              </a:rPr>
              <a:t>Three Phases Checklist</a:t>
            </a:r>
            <a:endParaRPr lang="en-US" sz="3200"/>
          </a:p>
        </p:txBody>
      </p:sp>
    </p:spTree>
    <p:extLst>
      <p:ext uri="{BB962C8B-B14F-4D97-AF65-F5344CB8AC3E}">
        <p14:creationId xmlns:p14="http://schemas.microsoft.com/office/powerpoint/2010/main" val="393390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C2003-7591-75A5-F4AC-7DE676B0C528}"/>
              </a:ext>
            </a:extLst>
          </p:cNvPr>
          <p:cNvSpPr>
            <a:spLocks noGrp="1"/>
          </p:cNvSpPr>
          <p:nvPr>
            <p:ph type="title"/>
          </p:nvPr>
        </p:nvSpPr>
        <p:spPr/>
        <p:txBody>
          <a:bodyPr lIns="91440" tIns="45720" rIns="91440" bIns="45720" anchor="t"/>
          <a:lstStyle/>
          <a:p>
            <a:pPr defTabSz="914400"/>
            <a:r>
              <a:rPr lang="en-US" b="1">
                <a:solidFill>
                  <a:srgbClr val="5736C5"/>
                </a:solidFill>
                <a:latin typeface="MrEavesXLModOT"/>
              </a:rPr>
              <a:t>Goal Setting</a:t>
            </a:r>
          </a:p>
        </p:txBody>
      </p:sp>
      <p:sp>
        <p:nvSpPr>
          <p:cNvPr id="3" name="Content Placeholder 2">
            <a:extLst>
              <a:ext uri="{FF2B5EF4-FFF2-40B4-BE49-F238E27FC236}">
                <a16:creationId xmlns:a16="http://schemas.microsoft.com/office/drawing/2014/main" id="{7B8D8FAA-8C34-011A-E555-B022DD27DA73}"/>
              </a:ext>
            </a:extLst>
          </p:cNvPr>
          <p:cNvSpPr>
            <a:spLocks noGrp="1"/>
          </p:cNvSpPr>
          <p:nvPr>
            <p:ph sz="quarter" idx="10"/>
          </p:nvPr>
        </p:nvSpPr>
        <p:spPr>
          <a:xfrm>
            <a:off x="628650" y="1779589"/>
            <a:ext cx="7886700" cy="792162"/>
          </a:xfrm>
        </p:spPr>
        <p:txBody>
          <a:bodyPr/>
          <a:lstStyle/>
          <a:p>
            <a:pPr marL="0" indent="0" algn="ctr" rtl="0" fontAlgn="base">
              <a:spcAft>
                <a:spcPts val="1200"/>
              </a:spcAft>
              <a:buNone/>
            </a:pPr>
            <a:r>
              <a:rPr lang="en-US" b="0" i="0" u="none" strike="noStrike">
                <a:solidFill>
                  <a:srgbClr val="263544"/>
                </a:solidFill>
                <a:effectLst/>
                <a:latin typeface="MrEavesXLModOT"/>
              </a:rPr>
              <a:t>A campaign </a:t>
            </a:r>
            <a:r>
              <a:rPr lang="en-US" b="0" i="0" u="none" strike="noStrike">
                <a:solidFill>
                  <a:srgbClr val="23154F"/>
                </a:solidFill>
                <a:effectLst/>
                <a:latin typeface="MrEavesXLModOT"/>
              </a:rPr>
              <a:t>with a </a:t>
            </a:r>
            <a:r>
              <a:rPr lang="en-US" b="1" i="0" u="none" strike="noStrike">
                <a:solidFill>
                  <a:srgbClr val="23154F"/>
                </a:solidFill>
                <a:effectLst/>
                <a:latin typeface="MrEavesXLModOT"/>
              </a:rPr>
              <a:t>defined goal </a:t>
            </a:r>
            <a:r>
              <a:rPr lang="en-US" b="0" i="0" u="none" strike="noStrike">
                <a:solidFill>
                  <a:srgbClr val="23154F"/>
                </a:solidFill>
                <a:effectLst/>
                <a:latin typeface="MrEavesXLModOT"/>
              </a:rPr>
              <a:t>will lead to </a:t>
            </a:r>
            <a:r>
              <a:rPr lang="en-US" b="1" i="0" u="none" strike="noStrike">
                <a:solidFill>
                  <a:srgbClr val="23154F"/>
                </a:solidFill>
                <a:effectLst/>
                <a:latin typeface="MrEavesXLModOT"/>
              </a:rPr>
              <a:t>better results.</a:t>
            </a:r>
            <a:r>
              <a:rPr lang="en-US">
                <a:solidFill>
                  <a:srgbClr val="23154F"/>
                </a:solidFill>
                <a:latin typeface="MrEavesXLModOT"/>
              </a:rPr>
              <a:t> </a:t>
            </a:r>
          </a:p>
          <a:p>
            <a:pPr marL="0" indent="0" algn="ctr" rtl="0" fontAlgn="base">
              <a:buNone/>
            </a:pPr>
            <a:r>
              <a:rPr lang="en-US">
                <a:solidFill>
                  <a:srgbClr val="23154F"/>
                </a:solidFill>
                <a:latin typeface="MrEavesXLModOT"/>
              </a:rPr>
              <a:t>Establish </a:t>
            </a:r>
            <a:r>
              <a:rPr lang="en-US" b="1">
                <a:solidFill>
                  <a:srgbClr val="23154F"/>
                </a:solidFill>
                <a:latin typeface="MrEavesXLModOT"/>
              </a:rPr>
              <a:t>SMART</a:t>
            </a:r>
            <a:r>
              <a:rPr lang="en-US">
                <a:solidFill>
                  <a:srgbClr val="23154F"/>
                </a:solidFill>
                <a:latin typeface="MrEavesXLModOT"/>
              </a:rPr>
              <a:t> Goals</a:t>
            </a:r>
            <a:r>
              <a:rPr lang="en-US" b="0" i="0">
                <a:solidFill>
                  <a:srgbClr val="000000"/>
                </a:solidFill>
                <a:effectLst/>
                <a:latin typeface="MrEavesXLModOT"/>
              </a:rPr>
              <a:t>​.</a:t>
            </a:r>
            <a:endParaRPr lang="en-US" b="0" i="0">
              <a:solidFill>
                <a:srgbClr val="000000"/>
              </a:solidFill>
              <a:effectLst/>
              <a:latin typeface="Segoe UI" panose="020B0502040204020203" pitchFamily="34" charset="0"/>
            </a:endParaRPr>
          </a:p>
          <a:p>
            <a:endParaRPr lang="en-US"/>
          </a:p>
        </p:txBody>
      </p:sp>
      <p:graphicFrame>
        <p:nvGraphicFramePr>
          <p:cNvPr id="10" name="Table 10">
            <a:extLst>
              <a:ext uri="{FF2B5EF4-FFF2-40B4-BE49-F238E27FC236}">
                <a16:creationId xmlns:a16="http://schemas.microsoft.com/office/drawing/2014/main" id="{C4E5AF2D-8758-2B2B-035F-C65B51012073}"/>
              </a:ext>
            </a:extLst>
          </p:cNvPr>
          <p:cNvGraphicFramePr>
            <a:graphicFrameLocks noGrp="1"/>
          </p:cNvGraphicFramePr>
          <p:nvPr>
            <p:extLst>
              <p:ext uri="{D42A27DB-BD31-4B8C-83A1-F6EECF244321}">
                <p14:modId xmlns:p14="http://schemas.microsoft.com/office/powerpoint/2010/main" val="2404103310"/>
              </p:ext>
            </p:extLst>
          </p:nvPr>
        </p:nvGraphicFramePr>
        <p:xfrm>
          <a:off x="270875" y="3097261"/>
          <a:ext cx="8602246" cy="457200"/>
        </p:xfrm>
        <a:graphic>
          <a:graphicData uri="http://schemas.openxmlformats.org/drawingml/2006/table">
            <a:tbl>
              <a:tblPr firstRow="1" bandRow="1">
                <a:tableStyleId>{5C22544A-7EE6-4342-B048-85BDC9FD1C3A}</a:tableStyleId>
              </a:tblPr>
              <a:tblGrid>
                <a:gridCol w="1537890">
                  <a:extLst>
                    <a:ext uri="{9D8B030D-6E8A-4147-A177-3AD203B41FA5}">
                      <a16:colId xmlns:a16="http://schemas.microsoft.com/office/drawing/2014/main" val="3706702456"/>
                    </a:ext>
                  </a:extLst>
                </a:gridCol>
                <a:gridCol w="1903009">
                  <a:extLst>
                    <a:ext uri="{9D8B030D-6E8A-4147-A177-3AD203B41FA5}">
                      <a16:colId xmlns:a16="http://schemas.microsoft.com/office/drawing/2014/main" val="3797766918"/>
                    </a:ext>
                  </a:extLst>
                </a:gridCol>
                <a:gridCol w="2033983">
                  <a:extLst>
                    <a:ext uri="{9D8B030D-6E8A-4147-A177-3AD203B41FA5}">
                      <a16:colId xmlns:a16="http://schemas.microsoft.com/office/drawing/2014/main" val="1867395944"/>
                    </a:ext>
                  </a:extLst>
                </a:gridCol>
                <a:gridCol w="1647031">
                  <a:extLst>
                    <a:ext uri="{9D8B030D-6E8A-4147-A177-3AD203B41FA5}">
                      <a16:colId xmlns:a16="http://schemas.microsoft.com/office/drawing/2014/main" val="2535839134"/>
                    </a:ext>
                  </a:extLst>
                </a:gridCol>
                <a:gridCol w="1480333">
                  <a:extLst>
                    <a:ext uri="{9D8B030D-6E8A-4147-A177-3AD203B41FA5}">
                      <a16:colId xmlns:a16="http://schemas.microsoft.com/office/drawing/2014/main" val="3368404145"/>
                    </a:ext>
                  </a:extLst>
                </a:gridCol>
              </a:tblGrid>
              <a:tr h="370840">
                <a:tc>
                  <a:txBody>
                    <a:bodyPr/>
                    <a:lstStyle/>
                    <a:p>
                      <a:pPr marL="0" algn="ctr" defTabSz="685800" rtl="0" eaLnBrk="1" latinLnBrk="0" hangingPunct="1"/>
                      <a:r>
                        <a:rPr kumimoji="0" lang="en-US" sz="2400" b="1" i="0" u="none" strike="noStrike" kern="1200" cap="none" spc="0" normalizeH="0" baseline="0">
                          <a:ln>
                            <a:noFill/>
                          </a:ln>
                          <a:solidFill>
                            <a:srgbClr val="263544"/>
                          </a:solidFill>
                          <a:effectLst/>
                          <a:uLnTx/>
                          <a:uFillTx/>
                          <a:latin typeface="MrEavesXLModOT"/>
                          <a:ea typeface="+mn-ea"/>
                          <a:cs typeface="+mn-cs"/>
                        </a:rPr>
                        <a:t>Specific​</a:t>
                      </a:r>
                    </a:p>
                  </a:txBody>
                  <a:tcPr>
                    <a:lnL w="3175" cap="flat" cmpd="sng" algn="ctr">
                      <a:solidFill>
                        <a:srgbClr val="5736C5"/>
                      </a:solidFill>
                      <a:prstDash val="solid"/>
                      <a:round/>
                      <a:headEnd type="none" w="med" len="med"/>
                      <a:tailEnd type="none" w="med" len="med"/>
                    </a:lnL>
                    <a:lnR w="3175" cap="flat" cmpd="sng" algn="ctr">
                      <a:solidFill>
                        <a:srgbClr val="5736C5"/>
                      </a:solidFill>
                      <a:prstDash val="solid"/>
                      <a:round/>
                      <a:headEnd type="none" w="med" len="med"/>
                      <a:tailEnd type="none" w="med" len="med"/>
                    </a:lnR>
                    <a:lnT w="3175" cap="flat" cmpd="sng" algn="ctr">
                      <a:solidFill>
                        <a:srgbClr val="5736C5"/>
                      </a:solidFill>
                      <a:prstDash val="solid"/>
                      <a:round/>
                      <a:headEnd type="none" w="med" len="med"/>
                      <a:tailEnd type="none" w="med" len="med"/>
                    </a:lnT>
                    <a:lnB w="3175" cap="flat" cmpd="sng" algn="ctr">
                      <a:solidFill>
                        <a:srgbClr val="5736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r>
                        <a:rPr kumimoji="0" lang="en-US" sz="2400" b="1" i="0" u="none" strike="noStrike" kern="1200" cap="none" spc="0" normalizeH="0" baseline="0" noProof="0">
                          <a:ln>
                            <a:noFill/>
                          </a:ln>
                          <a:solidFill>
                            <a:srgbClr val="263544"/>
                          </a:solidFill>
                          <a:effectLst/>
                          <a:uLnTx/>
                          <a:uFillTx/>
                          <a:latin typeface="MrEavesXLModOT"/>
                          <a:ea typeface="+mn-ea"/>
                          <a:cs typeface="+mn-cs"/>
                        </a:rPr>
                        <a:t>Measurable</a:t>
                      </a:r>
                      <a:endParaRPr kumimoji="0" lang="en-US" sz="2400" b="1" i="0" u="none" strike="noStrike" kern="1200" cap="none" spc="0" normalizeH="0" baseline="0">
                        <a:ln>
                          <a:noFill/>
                        </a:ln>
                        <a:solidFill>
                          <a:srgbClr val="263544"/>
                        </a:solidFill>
                        <a:effectLst/>
                        <a:uLnTx/>
                        <a:uFillTx/>
                        <a:latin typeface="MrEavesXLModOT"/>
                        <a:ea typeface="+mn-ea"/>
                        <a:cs typeface="+mn-cs"/>
                      </a:endParaRPr>
                    </a:p>
                  </a:txBody>
                  <a:tcPr>
                    <a:lnL w="3175" cap="flat" cmpd="sng" algn="ctr">
                      <a:solidFill>
                        <a:srgbClr val="5736C5"/>
                      </a:solidFill>
                      <a:prstDash val="solid"/>
                      <a:round/>
                      <a:headEnd type="none" w="med" len="med"/>
                      <a:tailEnd type="none" w="med" len="med"/>
                    </a:lnL>
                    <a:lnR w="3175" cap="flat" cmpd="sng" algn="ctr">
                      <a:solidFill>
                        <a:srgbClr val="5736C5"/>
                      </a:solidFill>
                      <a:prstDash val="solid"/>
                      <a:round/>
                      <a:headEnd type="none" w="med" len="med"/>
                      <a:tailEnd type="none" w="med" len="med"/>
                    </a:lnR>
                    <a:lnT w="3175" cap="flat" cmpd="sng" algn="ctr">
                      <a:solidFill>
                        <a:srgbClr val="5736C5"/>
                      </a:solidFill>
                      <a:prstDash val="solid"/>
                      <a:round/>
                      <a:headEnd type="none" w="med" len="med"/>
                      <a:tailEnd type="none" w="med" len="med"/>
                    </a:lnT>
                    <a:lnB w="3175" cap="flat" cmpd="sng" algn="ctr">
                      <a:solidFill>
                        <a:srgbClr val="5736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r>
                        <a:rPr lang="en-US" sz="2400" b="1" i="0" u="none" strike="noStrike">
                          <a:solidFill>
                            <a:srgbClr val="263544"/>
                          </a:solidFill>
                          <a:effectLst/>
                          <a:latin typeface="MrEavesXLModOT"/>
                        </a:rPr>
                        <a:t>Achievable</a:t>
                      </a:r>
                      <a:endParaRPr kumimoji="0" lang="en-US" sz="2400" b="1" i="0" u="none" strike="noStrike" kern="1200" cap="none" spc="0" normalizeH="0" baseline="0">
                        <a:ln>
                          <a:noFill/>
                        </a:ln>
                        <a:solidFill>
                          <a:srgbClr val="263544"/>
                        </a:solidFill>
                        <a:effectLst/>
                        <a:uLnTx/>
                        <a:uFillTx/>
                        <a:latin typeface="MrEavesXLModOT"/>
                        <a:ea typeface="+mn-ea"/>
                        <a:cs typeface="+mn-cs"/>
                      </a:endParaRPr>
                    </a:p>
                  </a:txBody>
                  <a:tcPr>
                    <a:lnL w="3175" cap="flat" cmpd="sng" algn="ctr">
                      <a:solidFill>
                        <a:srgbClr val="5736C5"/>
                      </a:solidFill>
                      <a:prstDash val="solid"/>
                      <a:round/>
                      <a:headEnd type="none" w="med" len="med"/>
                      <a:tailEnd type="none" w="med" len="med"/>
                    </a:lnL>
                    <a:lnR w="3175" cap="flat" cmpd="sng" algn="ctr">
                      <a:solidFill>
                        <a:srgbClr val="5736C5"/>
                      </a:solidFill>
                      <a:prstDash val="solid"/>
                      <a:round/>
                      <a:headEnd type="none" w="med" len="med"/>
                      <a:tailEnd type="none" w="med" len="med"/>
                    </a:lnR>
                    <a:lnT w="3175" cap="flat" cmpd="sng" algn="ctr">
                      <a:solidFill>
                        <a:srgbClr val="5736C5"/>
                      </a:solidFill>
                      <a:prstDash val="solid"/>
                      <a:round/>
                      <a:headEnd type="none" w="med" len="med"/>
                      <a:tailEnd type="none" w="med" len="med"/>
                    </a:lnT>
                    <a:lnB w="3175" cap="flat" cmpd="sng" algn="ctr">
                      <a:solidFill>
                        <a:srgbClr val="5736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r>
                        <a:rPr lang="en-US" sz="2400" b="1" i="0" u="none" strike="noStrike">
                          <a:solidFill>
                            <a:srgbClr val="263544"/>
                          </a:solidFill>
                          <a:effectLst/>
                          <a:latin typeface="MrEavesXLModOT"/>
                        </a:rPr>
                        <a:t>Realistic</a:t>
                      </a:r>
                      <a:endParaRPr kumimoji="0" lang="en-US" sz="2400" b="1" i="0" u="none" strike="noStrike" kern="1200" cap="none" spc="0" normalizeH="0" baseline="0">
                        <a:ln>
                          <a:noFill/>
                        </a:ln>
                        <a:solidFill>
                          <a:srgbClr val="263544"/>
                        </a:solidFill>
                        <a:effectLst/>
                        <a:uLnTx/>
                        <a:uFillTx/>
                        <a:latin typeface="MrEavesXLModOT"/>
                        <a:ea typeface="+mn-ea"/>
                        <a:cs typeface="+mn-cs"/>
                      </a:endParaRPr>
                    </a:p>
                  </a:txBody>
                  <a:tcPr>
                    <a:lnL w="3175" cap="flat" cmpd="sng" algn="ctr">
                      <a:solidFill>
                        <a:srgbClr val="5736C5"/>
                      </a:solidFill>
                      <a:prstDash val="solid"/>
                      <a:round/>
                      <a:headEnd type="none" w="med" len="med"/>
                      <a:tailEnd type="none" w="med" len="med"/>
                    </a:lnL>
                    <a:lnR w="3175" cap="flat" cmpd="sng" algn="ctr">
                      <a:solidFill>
                        <a:srgbClr val="5736C5"/>
                      </a:solidFill>
                      <a:prstDash val="solid"/>
                      <a:round/>
                      <a:headEnd type="none" w="med" len="med"/>
                      <a:tailEnd type="none" w="med" len="med"/>
                    </a:lnR>
                    <a:lnT w="3175" cap="flat" cmpd="sng" algn="ctr">
                      <a:solidFill>
                        <a:srgbClr val="5736C5"/>
                      </a:solidFill>
                      <a:prstDash val="solid"/>
                      <a:round/>
                      <a:headEnd type="none" w="med" len="med"/>
                      <a:tailEnd type="none" w="med" len="med"/>
                    </a:lnT>
                    <a:lnB w="3175" cap="flat" cmpd="sng" algn="ctr">
                      <a:solidFill>
                        <a:srgbClr val="5736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r>
                        <a:rPr lang="en-US" sz="2400" b="1" i="0" u="none" strike="noStrike">
                          <a:solidFill>
                            <a:srgbClr val="263544"/>
                          </a:solidFill>
                          <a:effectLst/>
                          <a:latin typeface="MrEavesXLModOT"/>
                        </a:rPr>
                        <a:t>Timely</a:t>
                      </a:r>
                      <a:endParaRPr kumimoji="0" lang="en-US" sz="2400" b="1" i="0" u="none" strike="noStrike" kern="1200" cap="none" spc="0" normalizeH="0" baseline="0">
                        <a:ln>
                          <a:noFill/>
                        </a:ln>
                        <a:solidFill>
                          <a:srgbClr val="263544"/>
                        </a:solidFill>
                        <a:effectLst/>
                        <a:uLnTx/>
                        <a:uFillTx/>
                        <a:latin typeface="MrEavesXLModOT"/>
                        <a:ea typeface="+mn-ea"/>
                        <a:cs typeface="+mn-cs"/>
                      </a:endParaRPr>
                    </a:p>
                  </a:txBody>
                  <a:tcPr>
                    <a:lnL w="3175" cap="flat" cmpd="sng" algn="ctr">
                      <a:solidFill>
                        <a:srgbClr val="5736C5"/>
                      </a:solidFill>
                      <a:prstDash val="solid"/>
                      <a:round/>
                      <a:headEnd type="none" w="med" len="med"/>
                      <a:tailEnd type="none" w="med" len="med"/>
                    </a:lnL>
                    <a:lnR w="3175" cap="flat" cmpd="sng" algn="ctr">
                      <a:solidFill>
                        <a:srgbClr val="5736C5"/>
                      </a:solidFill>
                      <a:prstDash val="solid"/>
                      <a:round/>
                      <a:headEnd type="none" w="med" len="med"/>
                      <a:tailEnd type="none" w="med" len="med"/>
                    </a:lnR>
                    <a:lnT w="3175" cap="flat" cmpd="sng" algn="ctr">
                      <a:solidFill>
                        <a:srgbClr val="5736C5"/>
                      </a:solidFill>
                      <a:prstDash val="solid"/>
                      <a:round/>
                      <a:headEnd type="none" w="med" len="med"/>
                      <a:tailEnd type="none" w="med" len="med"/>
                    </a:lnT>
                    <a:lnB w="3175" cap="flat" cmpd="sng" algn="ctr">
                      <a:solidFill>
                        <a:srgbClr val="5736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652205"/>
                  </a:ext>
                </a:extLst>
              </a:tr>
            </a:tbl>
          </a:graphicData>
        </a:graphic>
      </p:graphicFrame>
    </p:spTree>
    <p:extLst>
      <p:ext uri="{BB962C8B-B14F-4D97-AF65-F5344CB8AC3E}">
        <p14:creationId xmlns:p14="http://schemas.microsoft.com/office/powerpoint/2010/main" val="248120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D9E797-98AE-DF3B-3255-7972849B4B96}"/>
              </a:ext>
            </a:extLst>
          </p:cNvPr>
          <p:cNvSpPr>
            <a:spLocks noGrp="1"/>
          </p:cNvSpPr>
          <p:nvPr>
            <p:ph sz="quarter" idx="10"/>
          </p:nvPr>
        </p:nvSpPr>
        <p:spPr>
          <a:xfrm>
            <a:off x="1053363" y="1848481"/>
            <a:ext cx="4018506" cy="2116007"/>
          </a:xfrm>
        </p:spPr>
        <p:txBody>
          <a:bodyPr/>
          <a:lstStyle/>
          <a:p>
            <a:pPr algn="l" rtl="0" fontAlgn="base">
              <a:lnSpc>
                <a:spcPct val="100000"/>
              </a:lnSpc>
              <a:spcBef>
                <a:spcPts val="0"/>
              </a:spcBef>
              <a:spcAft>
                <a:spcPts val="1200"/>
              </a:spcAft>
              <a:buFont typeface="Arial" panose="020B0604020202020204" pitchFamily="34" charset="0"/>
              <a:buChar char="•"/>
            </a:pPr>
            <a:r>
              <a:rPr lang="en-US" b="0" i="0" u="none" strike="noStrike">
                <a:solidFill>
                  <a:srgbClr val="263544"/>
                </a:solidFill>
                <a:effectLst/>
                <a:latin typeface="MrEavesXLModOT"/>
              </a:rPr>
              <a:t>Past years’ performance </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lnSpc>
                <a:spcPct val="100000"/>
              </a:lnSpc>
              <a:spcBef>
                <a:spcPts val="0"/>
              </a:spcBef>
              <a:spcAft>
                <a:spcPts val="1200"/>
              </a:spcAft>
              <a:buFont typeface="Arial" panose="020B0604020202020204" pitchFamily="34" charset="0"/>
              <a:buChar char="•"/>
            </a:pPr>
            <a:r>
              <a:rPr lang="en-US" b="0" i="0" u="none" strike="noStrike">
                <a:solidFill>
                  <a:srgbClr val="263544"/>
                </a:solidFill>
                <a:effectLst/>
                <a:latin typeface="MrEavesXLModOT"/>
              </a:rPr>
              <a:t>Your target markets and lists</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lnSpc>
                <a:spcPct val="100000"/>
              </a:lnSpc>
              <a:spcBef>
                <a:spcPts val="0"/>
              </a:spcBef>
              <a:spcAft>
                <a:spcPts val="1200"/>
              </a:spcAft>
              <a:buFont typeface="Arial" panose="020B0604020202020204" pitchFamily="34" charset="0"/>
              <a:buChar char="•"/>
            </a:pPr>
            <a:r>
              <a:rPr lang="en-US" b="0" i="0" u="none" strike="noStrike">
                <a:solidFill>
                  <a:srgbClr val="263544"/>
                </a:solidFill>
                <a:effectLst/>
                <a:latin typeface="MrEavesXLModOT"/>
              </a:rPr>
              <a:t>Your major/annual gifts asks</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lnSpc>
                <a:spcPct val="100000"/>
              </a:lnSpc>
              <a:spcBef>
                <a:spcPts val="0"/>
              </a:spcBef>
              <a:spcAft>
                <a:spcPts val="1200"/>
              </a:spcAft>
              <a:buFont typeface="Arial" panose="020B0604020202020204" pitchFamily="34" charset="0"/>
              <a:buChar char="•"/>
            </a:pPr>
            <a:r>
              <a:rPr lang="en-US" b="0" i="0" u="none" strike="noStrike">
                <a:solidFill>
                  <a:srgbClr val="263544"/>
                </a:solidFill>
                <a:effectLst/>
                <a:latin typeface="MrEavesXLModOT"/>
              </a:rPr>
              <a:t>Do you have a match?</a:t>
            </a:r>
            <a:r>
              <a:rPr lang="en-US" b="0" i="0">
                <a:solidFill>
                  <a:srgbClr val="000000"/>
                </a:solidFill>
                <a:effectLst/>
                <a:latin typeface="MrEavesXLModOT"/>
              </a:rPr>
              <a:t>​</a:t>
            </a:r>
            <a:endParaRPr lang="en-US"/>
          </a:p>
        </p:txBody>
      </p:sp>
      <p:sp>
        <p:nvSpPr>
          <p:cNvPr id="4" name="Title 1">
            <a:extLst>
              <a:ext uri="{FF2B5EF4-FFF2-40B4-BE49-F238E27FC236}">
                <a16:creationId xmlns:a16="http://schemas.microsoft.com/office/drawing/2014/main" id="{EC8751C4-E619-CB3D-9A58-93B1D06954AC}"/>
              </a:ext>
            </a:extLst>
          </p:cNvPr>
          <p:cNvSpPr>
            <a:spLocks noGrp="1"/>
          </p:cNvSpPr>
          <p:nvPr>
            <p:ph type="title"/>
          </p:nvPr>
        </p:nvSpPr>
        <p:spPr>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baseline="0">
                <a:solidFill>
                  <a:schemeClr val="accent5"/>
                </a:solidFill>
                <a:latin typeface="MrEavesXLModOT" panose="020B0603060502020204" charset="0"/>
                <a:ea typeface="+mj-ea"/>
                <a:cs typeface="+mj-cs"/>
              </a:defRPr>
            </a:lvl1pPr>
          </a:lstStyle>
          <a:p>
            <a:r>
              <a:rPr lang="en-US" sz="3300">
                <a:solidFill>
                  <a:srgbClr val="5736C5"/>
                </a:solidFill>
                <a:latin typeface="MrEavesXLModOT"/>
              </a:rPr>
              <a:t>What to Consider</a:t>
            </a:r>
          </a:p>
        </p:txBody>
      </p:sp>
      <p:pic>
        <p:nvPicPr>
          <p:cNvPr id="5" name="Graphic 4" descr="Questions outline">
            <a:extLst>
              <a:ext uri="{FF2B5EF4-FFF2-40B4-BE49-F238E27FC236}">
                <a16:creationId xmlns:a16="http://schemas.microsoft.com/office/drawing/2014/main" id="{847B0FB1-D1B9-2983-6AB8-9E108EAA7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081385" y="1779588"/>
            <a:ext cx="1503123" cy="1524000"/>
          </a:xfrm>
          <a:prstGeom prst="rect">
            <a:avLst/>
          </a:prstGeom>
        </p:spPr>
      </p:pic>
    </p:spTree>
    <p:extLst>
      <p:ext uri="{BB962C8B-B14F-4D97-AF65-F5344CB8AC3E}">
        <p14:creationId xmlns:p14="http://schemas.microsoft.com/office/powerpoint/2010/main" val="365998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B2AC2E-5ECF-C696-1CC3-0BC6DF2EBF62}"/>
              </a:ext>
            </a:extLst>
          </p:cNvPr>
          <p:cNvSpPr>
            <a:spLocks noGrp="1"/>
          </p:cNvSpPr>
          <p:nvPr>
            <p:ph type="title"/>
          </p:nvPr>
        </p:nvSpPr>
        <p:spPr>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baseline="0">
                <a:solidFill>
                  <a:schemeClr val="accent5"/>
                </a:solidFill>
                <a:latin typeface="MrEavesXLModOT" panose="020B0603060502020204" charset="0"/>
                <a:ea typeface="+mj-ea"/>
                <a:cs typeface="+mj-cs"/>
              </a:defRPr>
            </a:lvl1pPr>
          </a:lstStyle>
          <a:p>
            <a:r>
              <a:rPr lang="en-US" sz="3300">
                <a:solidFill>
                  <a:srgbClr val="5736C5"/>
                </a:solidFill>
                <a:latin typeface="MrEavesXLModOT"/>
              </a:rPr>
              <a:t>The Art of Storytelling </a:t>
            </a:r>
          </a:p>
        </p:txBody>
      </p:sp>
      <p:sp>
        <p:nvSpPr>
          <p:cNvPr id="6" name="Title 1">
            <a:extLst>
              <a:ext uri="{FF2B5EF4-FFF2-40B4-BE49-F238E27FC236}">
                <a16:creationId xmlns:a16="http://schemas.microsoft.com/office/drawing/2014/main" id="{AFB2AC2E-5ECF-C696-1CC3-0BC6DF2EBF62}"/>
              </a:ext>
            </a:extLst>
          </p:cNvPr>
          <p:cNvSpPr>
            <a:spLocks noGrp="1"/>
          </p:cNvSpPr>
          <p:nvPr>
            <p:ph sz="quarter" idx="10"/>
          </p:nvPr>
        </p:nvSpPr>
        <p:spPr>
          <a:xfrm>
            <a:off x="628650" y="2079935"/>
            <a:ext cx="7886700" cy="64633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baseline="0">
                <a:solidFill>
                  <a:schemeClr val="accent5"/>
                </a:solidFill>
                <a:latin typeface="MrEavesXLModOT" panose="020B0603060502020204" charset="0"/>
                <a:ea typeface="+mj-ea"/>
                <a:cs typeface="+mj-cs"/>
              </a:defRPr>
            </a:lvl1pPr>
          </a:lstStyle>
          <a:p>
            <a:pPr algn="ctr"/>
            <a:r>
              <a:rPr lang="en-US" sz="2000" b="0" i="0" u="none" strike="noStrike">
                <a:solidFill>
                  <a:srgbClr val="263544"/>
                </a:solidFill>
                <a:effectLst/>
                <a:latin typeface="MrEavesXLModOT"/>
              </a:rPr>
              <a:t>Choose </a:t>
            </a:r>
            <a:r>
              <a:rPr lang="en-US" sz="2000" b="1" i="0" u="none" strike="noStrike">
                <a:solidFill>
                  <a:srgbClr val="263544"/>
                </a:solidFill>
                <a:effectLst/>
                <a:latin typeface="MrEavesXLModOT"/>
              </a:rPr>
              <a:t>one story/focus</a:t>
            </a:r>
            <a:r>
              <a:rPr lang="en-US" sz="2000" b="0" i="0" u="none" strike="noStrike">
                <a:solidFill>
                  <a:srgbClr val="263544"/>
                </a:solidFill>
                <a:effectLst/>
                <a:latin typeface="MrEavesXLModOT"/>
              </a:rPr>
              <a:t>, which may have </a:t>
            </a:r>
            <a:r>
              <a:rPr lang="en-US" sz="2000" b="1" i="0" u="none" strike="noStrike">
                <a:solidFill>
                  <a:srgbClr val="263544"/>
                </a:solidFill>
                <a:effectLst/>
                <a:latin typeface="MrEavesXLModOT"/>
              </a:rPr>
              <a:t>several messages.</a:t>
            </a:r>
            <a:endParaRPr lang="en-US" sz="2000">
              <a:solidFill>
                <a:schemeClr val="tx1"/>
              </a:solidFill>
              <a:latin typeface="MrEavesXLModOT"/>
            </a:endParaRPr>
          </a:p>
        </p:txBody>
      </p:sp>
      <p:sp>
        <p:nvSpPr>
          <p:cNvPr id="8" name="TextBox 7">
            <a:extLst>
              <a:ext uri="{FF2B5EF4-FFF2-40B4-BE49-F238E27FC236}">
                <a16:creationId xmlns:a16="http://schemas.microsoft.com/office/drawing/2014/main" id="{C503C81A-D0B1-372F-695D-25054EED8C33}"/>
              </a:ext>
            </a:extLst>
          </p:cNvPr>
          <p:cNvSpPr txBox="1"/>
          <p:nvPr/>
        </p:nvSpPr>
        <p:spPr>
          <a:xfrm>
            <a:off x="914605" y="3260722"/>
            <a:ext cx="2597977" cy="646331"/>
          </a:xfrm>
          <a:prstGeom prst="rect">
            <a:avLst/>
          </a:prstGeom>
          <a:noFill/>
        </p:spPr>
        <p:txBody>
          <a:bodyPr wrap="square">
            <a:spAutoFit/>
          </a:bodyPr>
          <a:lstStyle/>
          <a:p>
            <a:pPr algn="ctr"/>
            <a:r>
              <a:rPr lang="en-US" b="0" i="0" u="none" strike="noStrike">
                <a:effectLst/>
                <a:latin typeface="MrEavesXLModOT"/>
              </a:rPr>
              <a:t>Build a </a:t>
            </a:r>
            <a:r>
              <a:rPr lang="en-US" b="1" i="0" u="none" strike="noStrike">
                <a:effectLst/>
                <a:latin typeface="MrEavesXLModOT"/>
              </a:rPr>
              <a:t>story arc</a:t>
            </a:r>
            <a:r>
              <a:rPr lang="en-US" b="0" i="0" u="none" strike="noStrike">
                <a:effectLst/>
                <a:latin typeface="MrEavesXLModOT"/>
              </a:rPr>
              <a:t> to unify messages</a:t>
            </a:r>
            <a:endParaRPr lang="en-US"/>
          </a:p>
        </p:txBody>
      </p:sp>
      <p:sp>
        <p:nvSpPr>
          <p:cNvPr id="10" name="TextBox 9">
            <a:extLst>
              <a:ext uri="{FF2B5EF4-FFF2-40B4-BE49-F238E27FC236}">
                <a16:creationId xmlns:a16="http://schemas.microsoft.com/office/drawing/2014/main" id="{D591C733-4CEA-018F-D1D2-C4192A612964}"/>
              </a:ext>
            </a:extLst>
          </p:cNvPr>
          <p:cNvSpPr txBox="1"/>
          <p:nvPr/>
        </p:nvSpPr>
        <p:spPr>
          <a:xfrm>
            <a:off x="5679432" y="3236283"/>
            <a:ext cx="2549963" cy="646331"/>
          </a:xfrm>
          <a:prstGeom prst="rect">
            <a:avLst/>
          </a:prstGeom>
          <a:noFill/>
        </p:spPr>
        <p:txBody>
          <a:bodyPr wrap="square">
            <a:spAutoFit/>
          </a:bodyPr>
          <a:lstStyle/>
          <a:p>
            <a:pPr algn="ctr"/>
            <a:r>
              <a:rPr lang="en-US" b="0" i="0" u="none" strike="noStrike">
                <a:effectLst/>
                <a:latin typeface="MrEavesXLModOT"/>
              </a:rPr>
              <a:t>Connect messages </a:t>
            </a:r>
            <a:r>
              <a:rPr lang="en-US" b="1" i="0" u="none" strike="noStrike">
                <a:effectLst/>
                <a:latin typeface="MrEavesXLModOT"/>
              </a:rPr>
              <a:t>across</a:t>
            </a:r>
            <a:r>
              <a:rPr lang="en-US" b="1">
                <a:latin typeface="MrEavesXLModOT"/>
              </a:rPr>
              <a:t> </a:t>
            </a:r>
            <a:r>
              <a:rPr lang="en-US" b="1" i="0" u="none" strike="noStrike">
                <a:effectLst/>
                <a:latin typeface="MrEavesXLModOT"/>
              </a:rPr>
              <a:t>emails </a:t>
            </a:r>
            <a:r>
              <a:rPr lang="en-US" b="0" i="0" u="none" strike="noStrike">
                <a:effectLst/>
                <a:latin typeface="MrEavesXLModOT"/>
              </a:rPr>
              <a:t>and channels</a:t>
            </a:r>
            <a:endParaRPr lang="en-US"/>
          </a:p>
        </p:txBody>
      </p:sp>
      <p:sp>
        <p:nvSpPr>
          <p:cNvPr id="12" name="AutoShape 2">
            <a:extLst>
              <a:ext uri="{FF2B5EF4-FFF2-40B4-BE49-F238E27FC236}">
                <a16:creationId xmlns:a16="http://schemas.microsoft.com/office/drawing/2014/main" id="{87759C0A-ECD3-C7A0-8532-4ABE2590B50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a:extLst>
              <a:ext uri="{FF2B5EF4-FFF2-40B4-BE49-F238E27FC236}">
                <a16:creationId xmlns:a16="http://schemas.microsoft.com/office/drawing/2014/main" id="{92F86994-69DC-B14D-3952-735F11405B72}"/>
              </a:ext>
            </a:extLst>
          </p:cNvPr>
          <p:cNvSpPr>
            <a:spLocks noChangeAspect="1" noChangeArrowheads="1"/>
          </p:cNvSpPr>
          <p:nvPr/>
        </p:nvSpPr>
        <p:spPr bwMode="auto">
          <a:xfrm>
            <a:off x="3255589" y="279459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a:extLst>
              <a:ext uri="{FF2B5EF4-FFF2-40B4-BE49-F238E27FC236}">
                <a16:creationId xmlns:a16="http://schemas.microsoft.com/office/drawing/2014/main" id="{77FBC561-A68A-8D47-9386-338248CBD18C}"/>
              </a:ext>
            </a:extLst>
          </p:cNvPr>
          <p:cNvSpPr>
            <a:spLocks noChangeAspect="1" noChangeArrowheads="1"/>
          </p:cNvSpPr>
          <p:nvPr/>
        </p:nvSpPr>
        <p:spPr bwMode="auto">
          <a:xfrm rot="7975089">
            <a:off x="3922060" y="2775503"/>
            <a:ext cx="402124" cy="4021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a:extLst>
              <a:ext uri="{FF2B5EF4-FFF2-40B4-BE49-F238E27FC236}">
                <a16:creationId xmlns:a16="http://schemas.microsoft.com/office/drawing/2014/main" id="{0FEE199A-5807-83C6-6532-05559629A3C2}"/>
              </a:ext>
            </a:extLst>
          </p:cNvPr>
          <p:cNvSpPr>
            <a:spLocks noChangeAspect="1" noChangeArrowheads="1"/>
          </p:cNvSpPr>
          <p:nvPr/>
        </p:nvSpPr>
        <p:spPr bwMode="auto">
          <a:xfrm>
            <a:off x="4724400" y="2724150"/>
            <a:ext cx="568314" cy="5683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a:extLst>
              <a:ext uri="{FF2B5EF4-FFF2-40B4-BE49-F238E27FC236}">
                <a16:creationId xmlns:a16="http://schemas.microsoft.com/office/drawing/2014/main" id="{D66E75A9-EB0B-931F-1247-ABDC5263C910}"/>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reeform: Shape 2">
            <a:extLst>
              <a:ext uri="{FF2B5EF4-FFF2-40B4-BE49-F238E27FC236}">
                <a16:creationId xmlns:a16="http://schemas.microsoft.com/office/drawing/2014/main" id="{9320668C-7413-A355-C505-03105C3AC7BE}"/>
              </a:ext>
            </a:extLst>
          </p:cNvPr>
          <p:cNvSpPr/>
          <p:nvPr/>
        </p:nvSpPr>
        <p:spPr>
          <a:xfrm rot="19826998">
            <a:off x="3962338" y="2790811"/>
            <a:ext cx="1219324" cy="1054171"/>
          </a:xfrm>
          <a:custGeom>
            <a:avLst/>
            <a:gdLst>
              <a:gd name="connsiteX0" fmla="*/ 709814 w 1219324"/>
              <a:gd name="connsiteY0" fmla="*/ 588882 h 1054171"/>
              <a:gd name="connsiteX1" fmla="*/ 711693 w 1219324"/>
              <a:gd name="connsiteY1" fmla="*/ 602880 h 1054171"/>
              <a:gd name="connsiteX2" fmla="*/ 713674 w 1219324"/>
              <a:gd name="connsiteY2" fmla="*/ 607719 h 1054171"/>
              <a:gd name="connsiteX3" fmla="*/ 704424 w 1219324"/>
              <a:gd name="connsiteY3" fmla="*/ 548732 h 1054171"/>
              <a:gd name="connsiteX4" fmla="*/ 705445 w 1219324"/>
              <a:gd name="connsiteY4" fmla="*/ 556337 h 1054171"/>
              <a:gd name="connsiteX5" fmla="*/ 705476 w 1219324"/>
              <a:gd name="connsiteY5" fmla="*/ 555270 h 1054171"/>
              <a:gd name="connsiteX6" fmla="*/ 831082 w 1219324"/>
              <a:gd name="connsiteY6" fmla="*/ 0 h 1054171"/>
              <a:gd name="connsiteX7" fmla="*/ 861130 w 1219324"/>
              <a:gd name="connsiteY7" fmla="*/ 253432 h 1054171"/>
              <a:gd name="connsiteX8" fmla="*/ 841412 w 1219324"/>
              <a:gd name="connsiteY8" fmla="*/ 330207 h 1054171"/>
              <a:gd name="connsiteX9" fmla="*/ 845947 w 1219324"/>
              <a:gd name="connsiteY9" fmla="*/ 327675 h 1054171"/>
              <a:gd name="connsiteX10" fmla="*/ 855235 w 1219324"/>
              <a:gd name="connsiteY10" fmla="*/ 320622 h 1054171"/>
              <a:gd name="connsiteX11" fmla="*/ 900454 w 1219324"/>
              <a:gd name="connsiteY11" fmla="*/ 297247 h 1054171"/>
              <a:gd name="connsiteX12" fmla="*/ 920813 w 1219324"/>
              <a:gd name="connsiteY12" fmla="*/ 285882 h 1054171"/>
              <a:gd name="connsiteX13" fmla="*/ 924945 w 1219324"/>
              <a:gd name="connsiteY13" fmla="*/ 284587 h 1054171"/>
              <a:gd name="connsiteX14" fmla="*/ 931439 w 1219324"/>
              <a:gd name="connsiteY14" fmla="*/ 281230 h 1054171"/>
              <a:gd name="connsiteX15" fmla="*/ 1018902 w 1219324"/>
              <a:gd name="connsiteY15" fmla="*/ 251487 h 1054171"/>
              <a:gd name="connsiteX16" fmla="*/ 1049637 w 1219324"/>
              <a:gd name="connsiteY16" fmla="*/ 245510 h 1054171"/>
              <a:gd name="connsiteX17" fmla="*/ 1062637 w 1219324"/>
              <a:gd name="connsiteY17" fmla="*/ 241436 h 1054171"/>
              <a:gd name="connsiteX18" fmla="*/ 1078599 w 1219324"/>
              <a:gd name="connsiteY18" fmla="*/ 239877 h 1054171"/>
              <a:gd name="connsiteX19" fmla="*/ 1115554 w 1219324"/>
              <a:gd name="connsiteY19" fmla="*/ 232690 h 1054171"/>
              <a:gd name="connsiteX20" fmla="*/ 1219324 w 1219324"/>
              <a:gd name="connsiteY20" fmla="*/ 226136 h 1054171"/>
              <a:gd name="connsiteX21" fmla="*/ 1219324 w 1219324"/>
              <a:gd name="connsiteY21" fmla="*/ 226137 h 1054171"/>
              <a:gd name="connsiteX22" fmla="*/ 1219324 w 1219324"/>
              <a:gd name="connsiteY22" fmla="*/ 354861 h 1054171"/>
              <a:gd name="connsiteX23" fmla="*/ 1219323 w 1219324"/>
              <a:gd name="connsiteY23" fmla="*/ 354861 h 1054171"/>
              <a:gd name="connsiteX24" fmla="*/ 1054015 w 1219324"/>
              <a:gd name="connsiteY24" fmla="*/ 372990 h 1054171"/>
              <a:gd name="connsiteX25" fmla="*/ 939319 w 1219324"/>
              <a:gd name="connsiteY25" fmla="*/ 407975 h 1054171"/>
              <a:gd name="connsiteX26" fmla="*/ 908872 w 1219324"/>
              <a:gd name="connsiteY26" fmla="*/ 421054 h 1054171"/>
              <a:gd name="connsiteX27" fmla="*/ 883197 w 1219324"/>
              <a:gd name="connsiteY27" fmla="*/ 433916 h 1054171"/>
              <a:gd name="connsiteX28" fmla="*/ 846969 w 1219324"/>
              <a:gd name="connsiteY28" fmla="*/ 455877 h 1054171"/>
              <a:gd name="connsiteX29" fmla="*/ 825513 w 1219324"/>
              <a:gd name="connsiteY29" fmla="*/ 470324 h 1054171"/>
              <a:gd name="connsiteX30" fmla="*/ 792799 w 1219324"/>
              <a:gd name="connsiteY30" fmla="*/ 498248 h 1054171"/>
              <a:gd name="connsiteX31" fmla="*/ 777548 w 1219324"/>
              <a:gd name="connsiteY31" fmla="*/ 512174 h 1054171"/>
              <a:gd name="connsiteX32" fmla="*/ 740439 w 1219324"/>
              <a:gd name="connsiteY32" fmla="*/ 558853 h 1054171"/>
              <a:gd name="connsiteX33" fmla="*/ 740438 w 1219324"/>
              <a:gd name="connsiteY33" fmla="*/ 558855 h 1054171"/>
              <a:gd name="connsiteX34" fmla="*/ 715365 w 1219324"/>
              <a:gd name="connsiteY34" fmla="*/ 611850 h 1054171"/>
              <a:gd name="connsiteX35" fmla="*/ 732794 w 1219324"/>
              <a:gd name="connsiteY35" fmla="*/ 654425 h 1054171"/>
              <a:gd name="connsiteX36" fmla="*/ 781953 w 1219324"/>
              <a:gd name="connsiteY36" fmla="*/ 717184 h 1054171"/>
              <a:gd name="connsiteX37" fmla="*/ 797045 w 1219324"/>
              <a:gd name="connsiteY37" fmla="*/ 731673 h 1054171"/>
              <a:gd name="connsiteX38" fmla="*/ 868506 w 1219324"/>
              <a:gd name="connsiteY38" fmla="*/ 784879 h 1054171"/>
              <a:gd name="connsiteX39" fmla="*/ 958954 w 1219324"/>
              <a:gd name="connsiteY39" fmla="*/ 825946 h 1054171"/>
              <a:gd name="connsiteX40" fmla="*/ 983599 w 1219324"/>
              <a:gd name="connsiteY40" fmla="*/ 834457 h 1054171"/>
              <a:gd name="connsiteX41" fmla="*/ 1090599 w 1219324"/>
              <a:gd name="connsiteY41" fmla="*/ 861084 h 1054171"/>
              <a:gd name="connsiteX42" fmla="*/ 1090599 w 1219324"/>
              <a:gd name="connsiteY42" fmla="*/ 796721 h 1054171"/>
              <a:gd name="connsiteX43" fmla="*/ 1219324 w 1219324"/>
              <a:gd name="connsiteY43" fmla="*/ 935690 h 1054171"/>
              <a:gd name="connsiteX44" fmla="*/ 1090599 w 1219324"/>
              <a:gd name="connsiteY44" fmla="*/ 1054171 h 1054171"/>
              <a:gd name="connsiteX45" fmla="*/ 1090599 w 1219324"/>
              <a:gd name="connsiteY45" fmla="*/ 989809 h 1054171"/>
              <a:gd name="connsiteX46" fmla="*/ 934351 w 1219324"/>
              <a:gd name="connsiteY46" fmla="*/ 946176 h 1054171"/>
              <a:gd name="connsiteX47" fmla="*/ 704424 w 1219324"/>
              <a:gd name="connsiteY47" fmla="*/ 677457 h 1054171"/>
              <a:gd name="connsiteX48" fmla="*/ 704424 w 1219324"/>
              <a:gd name="connsiteY48" fmla="*/ 548732 h 1054171"/>
              <a:gd name="connsiteX49" fmla="*/ 705934 w 1219324"/>
              <a:gd name="connsiteY49" fmla="*/ 539346 h 1054171"/>
              <a:gd name="connsiteX50" fmla="*/ 706502 w 1219324"/>
              <a:gd name="connsiteY50" fmla="*/ 519634 h 1054171"/>
              <a:gd name="connsiteX51" fmla="*/ 709245 w 1219324"/>
              <a:gd name="connsiteY51" fmla="*/ 511050 h 1054171"/>
              <a:gd name="connsiteX52" fmla="*/ 701262 w 1219324"/>
              <a:gd name="connsiteY52" fmla="*/ 518033 h 1054171"/>
              <a:gd name="connsiteX53" fmla="*/ 630959 w 1219324"/>
              <a:gd name="connsiteY53" fmla="*/ 556182 h 1054171"/>
              <a:gd name="connsiteX54" fmla="*/ 528953 w 1219324"/>
              <a:gd name="connsiteY54" fmla="*/ 597529 h 1054171"/>
              <a:gd name="connsiteX55" fmla="*/ 519600 w 1219324"/>
              <a:gd name="connsiteY55" fmla="*/ 600336 h 1054171"/>
              <a:gd name="connsiteX56" fmla="*/ 511429 w 1219324"/>
              <a:gd name="connsiteY56" fmla="*/ 604157 h 1054171"/>
              <a:gd name="connsiteX57" fmla="*/ 485021 w 1219324"/>
              <a:gd name="connsiteY57" fmla="*/ 610711 h 1054171"/>
              <a:gd name="connsiteX58" fmla="*/ 465267 w 1219324"/>
              <a:gd name="connsiteY58" fmla="*/ 616638 h 1054171"/>
              <a:gd name="connsiteX59" fmla="*/ 458025 w 1219324"/>
              <a:gd name="connsiteY59" fmla="*/ 617410 h 1054171"/>
              <a:gd name="connsiteX60" fmla="*/ 450102 w 1219324"/>
              <a:gd name="connsiteY60" fmla="*/ 619377 h 1054171"/>
              <a:gd name="connsiteX61" fmla="*/ 421834 w 1219324"/>
              <a:gd name="connsiteY61" fmla="*/ 621271 h 1054171"/>
              <a:gd name="connsiteX62" fmla="*/ 400087 w 1219324"/>
              <a:gd name="connsiteY62" fmla="*/ 623590 h 1054171"/>
              <a:gd name="connsiteX63" fmla="*/ 393917 w 1219324"/>
              <a:gd name="connsiteY63" fmla="*/ 623141 h 1054171"/>
              <a:gd name="connsiteX64" fmla="*/ 387442 w 1219324"/>
              <a:gd name="connsiteY64" fmla="*/ 623575 h 1054171"/>
              <a:gd name="connsiteX65" fmla="*/ 358100 w 1219324"/>
              <a:gd name="connsiteY65" fmla="*/ 620533 h 1054171"/>
              <a:gd name="connsiteX66" fmla="*/ 334722 w 1219324"/>
              <a:gd name="connsiteY66" fmla="*/ 618831 h 1054171"/>
              <a:gd name="connsiteX67" fmla="*/ 329776 w 1219324"/>
              <a:gd name="connsiteY67" fmla="*/ 617597 h 1054171"/>
              <a:gd name="connsiteX68" fmla="*/ 324655 w 1219324"/>
              <a:gd name="connsiteY68" fmla="*/ 617067 h 1054171"/>
              <a:gd name="connsiteX69" fmla="*/ 294049 w 1219324"/>
              <a:gd name="connsiteY69" fmla="*/ 608685 h 1054171"/>
              <a:gd name="connsiteX70" fmla="*/ 270485 w 1219324"/>
              <a:gd name="connsiteY70" fmla="*/ 602807 h 1054171"/>
              <a:gd name="connsiteX71" fmla="*/ 266903 w 1219324"/>
              <a:gd name="connsiteY71" fmla="*/ 601251 h 1054171"/>
              <a:gd name="connsiteX72" fmla="*/ 262946 w 1219324"/>
              <a:gd name="connsiteY72" fmla="*/ 600168 h 1054171"/>
              <a:gd name="connsiteX73" fmla="*/ 230473 w 1219324"/>
              <a:gd name="connsiteY73" fmla="*/ 585427 h 1054171"/>
              <a:gd name="connsiteX74" fmla="*/ 208684 w 1219324"/>
              <a:gd name="connsiteY74" fmla="*/ 575963 h 1054171"/>
              <a:gd name="connsiteX75" fmla="*/ 206407 w 1219324"/>
              <a:gd name="connsiteY75" fmla="*/ 574504 h 1054171"/>
              <a:gd name="connsiteX76" fmla="*/ 203521 w 1219324"/>
              <a:gd name="connsiteY76" fmla="*/ 573194 h 1054171"/>
              <a:gd name="connsiteX77" fmla="*/ 168965 w 1219324"/>
              <a:gd name="connsiteY77" fmla="*/ 550501 h 1054171"/>
              <a:gd name="connsiteX78" fmla="*/ 150629 w 1219324"/>
              <a:gd name="connsiteY78" fmla="*/ 538746 h 1054171"/>
              <a:gd name="connsiteX79" fmla="*/ 149885 w 1219324"/>
              <a:gd name="connsiteY79" fmla="*/ 537970 h 1054171"/>
              <a:gd name="connsiteX80" fmla="*/ 147584 w 1219324"/>
              <a:gd name="connsiteY80" fmla="*/ 536459 h 1054171"/>
              <a:gd name="connsiteX81" fmla="*/ 51002 w 1219324"/>
              <a:gd name="connsiteY81" fmla="*/ 434971 h 1054171"/>
              <a:gd name="connsiteX82" fmla="*/ 0 w 1219324"/>
              <a:gd name="connsiteY82" fmla="*/ 455644 h 1054171"/>
              <a:gd name="connsiteX83" fmla="*/ 49051 w 1219324"/>
              <a:gd name="connsiteY83" fmla="*/ 316996 h 1054171"/>
              <a:gd name="connsiteX84" fmla="*/ 204010 w 1219324"/>
              <a:gd name="connsiteY84" fmla="*/ 372949 h 1054171"/>
              <a:gd name="connsiteX85" fmla="*/ 153007 w 1219324"/>
              <a:gd name="connsiteY85" fmla="*/ 393623 h 1054171"/>
              <a:gd name="connsiteX86" fmla="*/ 235507 w 1219324"/>
              <a:gd name="connsiteY86" fmla="*/ 482468 h 1054171"/>
              <a:gd name="connsiteX87" fmla="*/ 267014 w 1219324"/>
              <a:gd name="connsiteY87" fmla="*/ 503840 h 1054171"/>
              <a:gd name="connsiteX88" fmla="*/ 333455 w 1219324"/>
              <a:gd name="connsiteY88" fmla="*/ 543941 h 1054171"/>
              <a:gd name="connsiteX89" fmla="*/ 411855 w 1219324"/>
              <a:gd name="connsiteY89" fmla="*/ 571997 h 1054171"/>
              <a:gd name="connsiteX90" fmla="*/ 425325 w 1219324"/>
              <a:gd name="connsiteY90" fmla="*/ 574363 h 1054171"/>
              <a:gd name="connsiteX91" fmla="*/ 519523 w 1219324"/>
              <a:gd name="connsiteY91" fmla="*/ 581528 h 1054171"/>
              <a:gd name="connsiteX92" fmla="*/ 553543 w 1219324"/>
              <a:gd name="connsiteY92" fmla="*/ 576516 h 1054171"/>
              <a:gd name="connsiteX93" fmla="*/ 572944 w 1219324"/>
              <a:gd name="connsiteY93" fmla="*/ 573659 h 1054171"/>
              <a:gd name="connsiteX94" fmla="*/ 599257 w 1219324"/>
              <a:gd name="connsiteY94" fmla="*/ 559380 h 1054171"/>
              <a:gd name="connsiteX95" fmla="*/ 599258 w 1219324"/>
              <a:gd name="connsiteY95" fmla="*/ 559380 h 1054171"/>
              <a:gd name="connsiteX96" fmla="*/ 654879 w 1219324"/>
              <a:gd name="connsiteY96" fmla="*/ 510726 h 1054171"/>
              <a:gd name="connsiteX97" fmla="*/ 670082 w 1219324"/>
              <a:gd name="connsiteY97" fmla="*/ 491908 h 1054171"/>
              <a:gd name="connsiteX98" fmla="*/ 699784 w 1219324"/>
              <a:gd name="connsiteY98" fmla="*/ 452093 h 1054171"/>
              <a:gd name="connsiteX99" fmla="*/ 713595 w 1219324"/>
              <a:gd name="connsiteY99" fmla="*/ 426963 h 1054171"/>
              <a:gd name="connsiteX100" fmla="*/ 733316 w 1219324"/>
              <a:gd name="connsiteY100" fmla="*/ 385222 h 1054171"/>
              <a:gd name="connsiteX101" fmla="*/ 743286 w 1219324"/>
              <a:gd name="connsiteY101" fmla="*/ 356449 h 1054171"/>
              <a:gd name="connsiteX102" fmla="*/ 754774 w 1219324"/>
              <a:gd name="connsiteY102" fmla="*/ 311718 h 1054171"/>
              <a:gd name="connsiteX103" fmla="*/ 760051 w 1219324"/>
              <a:gd name="connsiteY103" fmla="*/ 281056 h 1054171"/>
              <a:gd name="connsiteX104" fmla="*/ 763311 w 1219324"/>
              <a:gd name="connsiteY104" fmla="*/ 232822 h 1054171"/>
              <a:gd name="connsiteX105" fmla="*/ 763639 w 1219324"/>
              <a:gd name="connsiteY105" fmla="*/ 202271 h 1054171"/>
              <a:gd name="connsiteX106" fmla="*/ 760896 w 1219324"/>
              <a:gd name="connsiteY106" fmla="*/ 178283 h 1054171"/>
              <a:gd name="connsiteX107" fmla="*/ 729076 w 1219324"/>
              <a:gd name="connsiteY107" fmla="*/ 41348 h 105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19324" h="1054171">
                <a:moveTo>
                  <a:pt x="709814" y="588882"/>
                </a:moveTo>
                <a:lnTo>
                  <a:pt x="711693" y="602880"/>
                </a:lnTo>
                <a:lnTo>
                  <a:pt x="713674" y="607719"/>
                </a:lnTo>
                <a:close/>
                <a:moveTo>
                  <a:pt x="704424" y="548732"/>
                </a:moveTo>
                <a:lnTo>
                  <a:pt x="705445" y="556337"/>
                </a:lnTo>
                <a:lnTo>
                  <a:pt x="705476" y="555270"/>
                </a:lnTo>
                <a:close/>
                <a:moveTo>
                  <a:pt x="831082" y="0"/>
                </a:moveTo>
                <a:cubicBezTo>
                  <a:pt x="865336" y="84504"/>
                  <a:pt x="874144" y="172336"/>
                  <a:pt x="861130" y="253432"/>
                </a:cubicBezTo>
                <a:lnTo>
                  <a:pt x="841412" y="330207"/>
                </a:lnTo>
                <a:lnTo>
                  <a:pt x="845947" y="327675"/>
                </a:lnTo>
                <a:lnTo>
                  <a:pt x="855235" y="320622"/>
                </a:lnTo>
                <a:lnTo>
                  <a:pt x="900454" y="297247"/>
                </a:lnTo>
                <a:lnTo>
                  <a:pt x="920813" y="285882"/>
                </a:lnTo>
                <a:lnTo>
                  <a:pt x="924945" y="284587"/>
                </a:lnTo>
                <a:lnTo>
                  <a:pt x="931439" y="281230"/>
                </a:lnTo>
                <a:cubicBezTo>
                  <a:pt x="958832" y="269636"/>
                  <a:pt x="988101" y="259649"/>
                  <a:pt x="1018902" y="251487"/>
                </a:cubicBezTo>
                <a:lnTo>
                  <a:pt x="1049637" y="245510"/>
                </a:lnTo>
                <a:lnTo>
                  <a:pt x="1062637" y="241436"/>
                </a:lnTo>
                <a:lnTo>
                  <a:pt x="1078599" y="239877"/>
                </a:lnTo>
                <a:lnTo>
                  <a:pt x="1115554" y="232690"/>
                </a:lnTo>
                <a:cubicBezTo>
                  <a:pt x="1149072" y="228393"/>
                  <a:pt x="1183778" y="226136"/>
                  <a:pt x="1219324" y="226136"/>
                </a:cubicBezTo>
                <a:lnTo>
                  <a:pt x="1219324" y="226137"/>
                </a:lnTo>
                <a:lnTo>
                  <a:pt x="1219324" y="354861"/>
                </a:lnTo>
                <a:lnTo>
                  <a:pt x="1219323" y="354861"/>
                </a:lnTo>
                <a:lnTo>
                  <a:pt x="1054015" y="372990"/>
                </a:lnTo>
                <a:lnTo>
                  <a:pt x="939319" y="407975"/>
                </a:lnTo>
                <a:lnTo>
                  <a:pt x="908872" y="421054"/>
                </a:lnTo>
                <a:lnTo>
                  <a:pt x="883197" y="433916"/>
                </a:lnTo>
                <a:lnTo>
                  <a:pt x="846969" y="455877"/>
                </a:lnTo>
                <a:lnTo>
                  <a:pt x="825513" y="470324"/>
                </a:lnTo>
                <a:lnTo>
                  <a:pt x="792799" y="498248"/>
                </a:lnTo>
                <a:lnTo>
                  <a:pt x="777548" y="512174"/>
                </a:lnTo>
                <a:lnTo>
                  <a:pt x="740439" y="558853"/>
                </a:lnTo>
                <a:lnTo>
                  <a:pt x="740438" y="558855"/>
                </a:lnTo>
                <a:lnTo>
                  <a:pt x="715365" y="611850"/>
                </a:lnTo>
                <a:lnTo>
                  <a:pt x="732794" y="654425"/>
                </a:lnTo>
                <a:lnTo>
                  <a:pt x="781953" y="717184"/>
                </a:lnTo>
                <a:lnTo>
                  <a:pt x="797045" y="731673"/>
                </a:lnTo>
                <a:lnTo>
                  <a:pt x="868506" y="784879"/>
                </a:lnTo>
                <a:lnTo>
                  <a:pt x="958954" y="825946"/>
                </a:lnTo>
                <a:lnTo>
                  <a:pt x="983599" y="834457"/>
                </a:lnTo>
                <a:lnTo>
                  <a:pt x="1090599" y="861084"/>
                </a:lnTo>
                <a:lnTo>
                  <a:pt x="1090599" y="796721"/>
                </a:lnTo>
                <a:lnTo>
                  <a:pt x="1219324" y="935690"/>
                </a:lnTo>
                <a:lnTo>
                  <a:pt x="1090599" y="1054171"/>
                </a:lnTo>
                <a:lnTo>
                  <a:pt x="1090599" y="989809"/>
                </a:lnTo>
                <a:cubicBezTo>
                  <a:pt x="1033764" y="980615"/>
                  <a:pt x="981211" y="965690"/>
                  <a:pt x="934351" y="946176"/>
                </a:cubicBezTo>
                <a:cubicBezTo>
                  <a:pt x="793770" y="887632"/>
                  <a:pt x="704424" y="787784"/>
                  <a:pt x="704424" y="677457"/>
                </a:cubicBezTo>
                <a:lnTo>
                  <a:pt x="704424" y="548732"/>
                </a:lnTo>
                <a:lnTo>
                  <a:pt x="705934" y="539346"/>
                </a:lnTo>
                <a:lnTo>
                  <a:pt x="706502" y="519634"/>
                </a:lnTo>
                <a:lnTo>
                  <a:pt x="709245" y="511050"/>
                </a:lnTo>
                <a:lnTo>
                  <a:pt x="701262" y="518033"/>
                </a:lnTo>
                <a:cubicBezTo>
                  <a:pt x="679671" y="533113"/>
                  <a:pt x="656192" y="545953"/>
                  <a:pt x="630959" y="556182"/>
                </a:cubicBezTo>
                <a:lnTo>
                  <a:pt x="528953" y="597529"/>
                </a:lnTo>
                <a:lnTo>
                  <a:pt x="519600" y="600336"/>
                </a:lnTo>
                <a:lnTo>
                  <a:pt x="511429" y="604157"/>
                </a:lnTo>
                <a:lnTo>
                  <a:pt x="485021" y="610711"/>
                </a:lnTo>
                <a:lnTo>
                  <a:pt x="465267" y="616638"/>
                </a:lnTo>
                <a:lnTo>
                  <a:pt x="458025" y="617410"/>
                </a:lnTo>
                <a:lnTo>
                  <a:pt x="450102" y="619377"/>
                </a:lnTo>
                <a:lnTo>
                  <a:pt x="421834" y="621271"/>
                </a:lnTo>
                <a:lnTo>
                  <a:pt x="400087" y="623590"/>
                </a:lnTo>
                <a:lnTo>
                  <a:pt x="393917" y="623141"/>
                </a:lnTo>
                <a:lnTo>
                  <a:pt x="387442" y="623575"/>
                </a:lnTo>
                <a:lnTo>
                  <a:pt x="358100" y="620533"/>
                </a:lnTo>
                <a:lnTo>
                  <a:pt x="334722" y="618831"/>
                </a:lnTo>
                <a:lnTo>
                  <a:pt x="329776" y="617597"/>
                </a:lnTo>
                <a:lnTo>
                  <a:pt x="324655" y="617067"/>
                </a:lnTo>
                <a:lnTo>
                  <a:pt x="294049" y="608685"/>
                </a:lnTo>
                <a:lnTo>
                  <a:pt x="270485" y="602807"/>
                </a:lnTo>
                <a:lnTo>
                  <a:pt x="266903" y="601251"/>
                </a:lnTo>
                <a:lnTo>
                  <a:pt x="262946" y="600168"/>
                </a:lnTo>
                <a:lnTo>
                  <a:pt x="230473" y="585427"/>
                </a:lnTo>
                <a:lnTo>
                  <a:pt x="208684" y="575963"/>
                </a:lnTo>
                <a:lnTo>
                  <a:pt x="206407" y="574504"/>
                </a:lnTo>
                <a:lnTo>
                  <a:pt x="203521" y="573194"/>
                </a:lnTo>
                <a:lnTo>
                  <a:pt x="168965" y="550501"/>
                </a:lnTo>
                <a:lnTo>
                  <a:pt x="150629" y="538746"/>
                </a:lnTo>
                <a:lnTo>
                  <a:pt x="149885" y="537970"/>
                </a:lnTo>
                <a:lnTo>
                  <a:pt x="147584" y="536459"/>
                </a:lnTo>
                <a:cubicBezTo>
                  <a:pt x="111724" y="508786"/>
                  <a:pt x="78995" y="474816"/>
                  <a:pt x="51002" y="434971"/>
                </a:cubicBezTo>
                <a:lnTo>
                  <a:pt x="0" y="455644"/>
                </a:lnTo>
                <a:lnTo>
                  <a:pt x="49051" y="316996"/>
                </a:lnTo>
                <a:lnTo>
                  <a:pt x="204010" y="372949"/>
                </a:lnTo>
                <a:lnTo>
                  <a:pt x="153007" y="393623"/>
                </a:lnTo>
                <a:lnTo>
                  <a:pt x="235507" y="482468"/>
                </a:lnTo>
                <a:lnTo>
                  <a:pt x="267014" y="503840"/>
                </a:lnTo>
                <a:lnTo>
                  <a:pt x="333455" y="543941"/>
                </a:lnTo>
                <a:lnTo>
                  <a:pt x="411855" y="571997"/>
                </a:lnTo>
                <a:lnTo>
                  <a:pt x="425325" y="574363"/>
                </a:lnTo>
                <a:lnTo>
                  <a:pt x="519523" y="581528"/>
                </a:lnTo>
                <a:lnTo>
                  <a:pt x="553543" y="576516"/>
                </a:lnTo>
                <a:lnTo>
                  <a:pt x="572944" y="573659"/>
                </a:lnTo>
                <a:lnTo>
                  <a:pt x="599257" y="559380"/>
                </a:lnTo>
                <a:lnTo>
                  <a:pt x="599258" y="559380"/>
                </a:lnTo>
                <a:lnTo>
                  <a:pt x="654879" y="510726"/>
                </a:lnTo>
                <a:lnTo>
                  <a:pt x="670082" y="491908"/>
                </a:lnTo>
                <a:lnTo>
                  <a:pt x="699784" y="452093"/>
                </a:lnTo>
                <a:lnTo>
                  <a:pt x="713595" y="426963"/>
                </a:lnTo>
                <a:lnTo>
                  <a:pt x="733316" y="385222"/>
                </a:lnTo>
                <a:lnTo>
                  <a:pt x="743286" y="356449"/>
                </a:lnTo>
                <a:lnTo>
                  <a:pt x="754774" y="311718"/>
                </a:lnTo>
                <a:lnTo>
                  <a:pt x="760051" y="281056"/>
                </a:lnTo>
                <a:lnTo>
                  <a:pt x="763311" y="232822"/>
                </a:lnTo>
                <a:lnTo>
                  <a:pt x="763639" y="202271"/>
                </a:lnTo>
                <a:lnTo>
                  <a:pt x="760896" y="178283"/>
                </a:lnTo>
                <a:lnTo>
                  <a:pt x="729076" y="41348"/>
                </a:lnTo>
                <a:close/>
              </a:path>
            </a:pathLst>
          </a:custGeom>
          <a:solidFill>
            <a:srgbClr val="5736C5"/>
          </a:solidFill>
          <a:ln>
            <a:solidFill>
              <a:srgbClr val="5736C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59319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3EC9-A32B-2A0A-7251-0921EDDE213F}"/>
              </a:ext>
            </a:extLst>
          </p:cNvPr>
          <p:cNvSpPr>
            <a:spLocks noGrp="1"/>
          </p:cNvSpPr>
          <p:nvPr>
            <p:ph type="title"/>
          </p:nvPr>
        </p:nvSpPr>
        <p:spPr/>
        <p:txBody>
          <a:bodyPr lIns="91440" tIns="45720" rIns="91440" bIns="45720" anchor="t"/>
          <a:lstStyle/>
          <a:p>
            <a:pPr defTabSz="914400"/>
            <a:r>
              <a:rPr lang="en-US" b="1">
                <a:solidFill>
                  <a:srgbClr val="5736C5"/>
                </a:solidFill>
                <a:latin typeface="MrEavesXLModOT"/>
              </a:rPr>
              <a:t>Effective Presentation Tools</a:t>
            </a:r>
          </a:p>
        </p:txBody>
      </p:sp>
      <p:sp>
        <p:nvSpPr>
          <p:cNvPr id="3" name="Content Placeholder 2">
            <a:extLst>
              <a:ext uri="{FF2B5EF4-FFF2-40B4-BE49-F238E27FC236}">
                <a16:creationId xmlns:a16="http://schemas.microsoft.com/office/drawing/2014/main" id="{FC0CA525-E653-449D-D565-73E836B24E53}"/>
              </a:ext>
            </a:extLst>
          </p:cNvPr>
          <p:cNvSpPr>
            <a:spLocks noGrp="1"/>
          </p:cNvSpPr>
          <p:nvPr>
            <p:ph sz="quarter" idx="10"/>
          </p:nvPr>
        </p:nvSpPr>
        <p:spPr>
          <a:xfrm>
            <a:off x="804014" y="1917374"/>
            <a:ext cx="7886700" cy="2473325"/>
          </a:xfrm>
        </p:spPr>
        <p:txBody>
          <a:bodyPr/>
          <a:lstStyle/>
          <a:p>
            <a:pPr algn="l" rtl="0" fontAlgn="base">
              <a:buFont typeface="Arial" panose="020B0604020202020204" pitchFamily="34" charset="0"/>
              <a:buChar char="•"/>
            </a:pPr>
            <a:r>
              <a:rPr lang="en-US" b="0" i="0" u="none" strike="noStrike">
                <a:solidFill>
                  <a:srgbClr val="000000"/>
                </a:solidFill>
                <a:effectLst/>
                <a:latin typeface="MrEavesXLModOT"/>
              </a:rPr>
              <a:t>Attention Grabbing</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MrEavesXLModOT"/>
              </a:rPr>
              <a:t>Call to Action</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263544"/>
                </a:solidFill>
                <a:effectLst/>
                <a:latin typeface="MrEavesXLModOT"/>
              </a:rPr>
              <a:t>Paint a picture with a metaphor</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263544"/>
                </a:solidFill>
                <a:effectLst/>
                <a:latin typeface="MrEavesXLModOT"/>
              </a:rPr>
              <a:t>Quantitative visualization</a:t>
            </a:r>
            <a:r>
              <a:rPr lang="en-US" b="0" i="0" u="none" strike="noStrike">
                <a:solidFill>
                  <a:srgbClr val="000000"/>
                </a:solidFill>
                <a:effectLst/>
                <a:latin typeface="MrEavesXLModOT"/>
              </a:rPr>
              <a:t>: information graphic</a:t>
            </a:r>
            <a:endParaRPr lang="en-US"/>
          </a:p>
        </p:txBody>
      </p:sp>
    </p:spTree>
    <p:extLst>
      <p:ext uri="{BB962C8B-B14F-4D97-AF65-F5344CB8AC3E}">
        <p14:creationId xmlns:p14="http://schemas.microsoft.com/office/powerpoint/2010/main" val="55535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EEDF-E26A-BDAB-3704-ABBE379DC2A7}"/>
              </a:ext>
            </a:extLst>
          </p:cNvPr>
          <p:cNvSpPr>
            <a:spLocks noGrp="1"/>
          </p:cNvSpPr>
          <p:nvPr>
            <p:ph type="title"/>
          </p:nvPr>
        </p:nvSpPr>
        <p:spPr/>
        <p:txBody>
          <a:bodyPr lIns="91440" tIns="45720" rIns="91440" bIns="45720" anchor="t"/>
          <a:lstStyle/>
          <a:p>
            <a:pPr defTabSz="914400"/>
            <a:r>
              <a:rPr lang="en-US" b="1">
                <a:solidFill>
                  <a:srgbClr val="5735C4"/>
                </a:solidFill>
                <a:latin typeface="MrEavesXLModOT"/>
              </a:rPr>
              <a:t>Incorporating Major Donors</a:t>
            </a:r>
          </a:p>
        </p:txBody>
      </p:sp>
      <p:sp>
        <p:nvSpPr>
          <p:cNvPr id="3" name="Content Placeholder 2">
            <a:extLst>
              <a:ext uri="{FF2B5EF4-FFF2-40B4-BE49-F238E27FC236}">
                <a16:creationId xmlns:a16="http://schemas.microsoft.com/office/drawing/2014/main" id="{024F4DE6-45D4-D835-7891-37C23D5A9F5F}"/>
              </a:ext>
            </a:extLst>
          </p:cNvPr>
          <p:cNvSpPr>
            <a:spLocks noGrp="1"/>
          </p:cNvSpPr>
          <p:nvPr>
            <p:ph sz="quarter" idx="10"/>
          </p:nvPr>
        </p:nvSpPr>
        <p:spPr>
          <a:xfrm>
            <a:off x="628650" y="1879796"/>
            <a:ext cx="7886700" cy="2473325"/>
          </a:xfrm>
        </p:spPr>
        <p:txBody>
          <a:bodyPr/>
          <a:lstStyle/>
          <a:p>
            <a:pPr algn="l" rtl="0" fontAlgn="base">
              <a:spcBef>
                <a:spcPts val="0"/>
              </a:spcBef>
              <a:spcAft>
                <a:spcPts val="1200"/>
              </a:spcAft>
            </a:pPr>
            <a:r>
              <a:rPr lang="en-US" b="0" i="0" u="none" strike="noStrike">
                <a:solidFill>
                  <a:schemeClr val="tx1"/>
                </a:solidFill>
                <a:effectLst/>
                <a:latin typeface="MrEavesXLModOT"/>
              </a:rPr>
              <a:t>To reach a </a:t>
            </a:r>
            <a:r>
              <a:rPr lang="en-US" b="1" i="0" u="none" strike="noStrike">
                <a:solidFill>
                  <a:schemeClr val="tx1"/>
                </a:solidFill>
                <a:effectLst/>
                <a:latin typeface="MrEavesXLModOT"/>
              </a:rPr>
              <a:t>high-dollar goal</a:t>
            </a:r>
            <a:r>
              <a:rPr lang="en-US" b="0" i="0" u="none" strike="noStrike">
                <a:solidFill>
                  <a:schemeClr val="tx1"/>
                </a:solidFill>
                <a:effectLst/>
                <a:latin typeface="MrEavesXLModOT"/>
              </a:rPr>
              <a:t>, you’ll like need to enlist the help of your </a:t>
            </a:r>
            <a:r>
              <a:rPr lang="en-US" b="1" i="0" u="none" strike="noStrike">
                <a:solidFill>
                  <a:schemeClr val="tx1"/>
                </a:solidFill>
                <a:effectLst/>
                <a:latin typeface="MrEavesXLModOT"/>
              </a:rPr>
              <a:t>major donors and influencers.</a:t>
            </a:r>
            <a:r>
              <a:rPr lang="en-US" b="0" i="0">
                <a:solidFill>
                  <a:schemeClr val="tx1"/>
                </a:solidFill>
                <a:effectLst/>
                <a:latin typeface="MrEavesXLModOT"/>
              </a:rPr>
              <a:t>​</a:t>
            </a:r>
            <a:endParaRPr lang="en-US" b="0" i="0">
              <a:solidFill>
                <a:schemeClr val="tx1"/>
              </a:solidFill>
              <a:effectLst/>
              <a:latin typeface="Segoe UI" panose="020B0502040204020203" pitchFamily="34" charset="0"/>
            </a:endParaRPr>
          </a:p>
          <a:p>
            <a:pPr algn="l" rtl="0" fontAlgn="base">
              <a:spcBef>
                <a:spcPts val="0"/>
              </a:spcBef>
              <a:spcAft>
                <a:spcPts val="1200"/>
              </a:spcAft>
              <a:buFont typeface="Arial" panose="020B0604020202020204" pitchFamily="34" charset="0"/>
              <a:buChar char="•"/>
            </a:pPr>
            <a:r>
              <a:rPr lang="en-US" b="0" i="0" u="none" strike="noStrike">
                <a:solidFill>
                  <a:schemeClr val="tx1"/>
                </a:solidFill>
                <a:effectLst/>
                <a:latin typeface="MrEavesXLModOT"/>
              </a:rPr>
              <a:t>Gift Table Rule of Thirds</a:t>
            </a:r>
            <a:r>
              <a:rPr lang="en-US" b="0" i="0">
                <a:solidFill>
                  <a:schemeClr val="tx1"/>
                </a:solidFill>
                <a:effectLst/>
                <a:latin typeface="MrEavesXLModOT"/>
              </a:rPr>
              <a:t>​</a:t>
            </a:r>
            <a:endParaRPr lang="en-US" b="0" i="0">
              <a:solidFill>
                <a:schemeClr val="tx1"/>
              </a:solidFill>
              <a:effectLst/>
              <a:latin typeface="Arial" panose="020B0604020202020204" pitchFamily="34" charset="0"/>
            </a:endParaRPr>
          </a:p>
          <a:p>
            <a:pPr algn="l" rtl="0" fontAlgn="base">
              <a:spcBef>
                <a:spcPts val="0"/>
              </a:spcBef>
              <a:spcAft>
                <a:spcPts val="1200"/>
              </a:spcAft>
              <a:buFont typeface="Arial" panose="020B0604020202020204" pitchFamily="34" charset="0"/>
              <a:buChar char="•"/>
            </a:pPr>
            <a:r>
              <a:rPr lang="en-US" b="0" i="0" u="none" strike="noStrike">
                <a:solidFill>
                  <a:schemeClr val="tx1"/>
                </a:solidFill>
                <a:effectLst/>
                <a:latin typeface="MrEavesXLModOT"/>
              </a:rPr>
              <a:t>Challenge or match/ Lead gift(s)</a:t>
            </a:r>
            <a:r>
              <a:rPr lang="en-US" b="0" i="0">
                <a:solidFill>
                  <a:schemeClr val="tx1"/>
                </a:solidFill>
                <a:effectLst/>
                <a:latin typeface="MrEavesXLModOT"/>
              </a:rPr>
              <a:t>​</a:t>
            </a:r>
            <a:endParaRPr lang="en-US" b="0" i="0">
              <a:solidFill>
                <a:schemeClr val="tx1"/>
              </a:solidFill>
              <a:effectLst/>
              <a:latin typeface="Arial" panose="020B0604020202020204" pitchFamily="34" charset="0"/>
            </a:endParaRPr>
          </a:p>
          <a:p>
            <a:pPr algn="l" rtl="0" fontAlgn="base">
              <a:spcBef>
                <a:spcPts val="0"/>
              </a:spcBef>
              <a:spcAft>
                <a:spcPts val="1200"/>
              </a:spcAft>
              <a:buFont typeface="Arial" panose="020B0604020202020204" pitchFamily="34" charset="0"/>
              <a:buChar char="•"/>
            </a:pPr>
            <a:r>
              <a:rPr lang="en-US" b="0" i="0" u="none" strike="noStrike">
                <a:solidFill>
                  <a:schemeClr val="tx1"/>
                </a:solidFill>
                <a:effectLst/>
                <a:latin typeface="MrEavesXLModOT"/>
              </a:rPr>
              <a:t>Peer-to-Peer</a:t>
            </a:r>
            <a:r>
              <a:rPr lang="en-US" b="0" i="0">
                <a:solidFill>
                  <a:schemeClr val="tx1"/>
                </a:solidFill>
                <a:effectLst/>
                <a:latin typeface="MrEavesXLModOT"/>
              </a:rPr>
              <a:t>​</a:t>
            </a:r>
            <a:endParaRPr lang="en-US" b="1"/>
          </a:p>
        </p:txBody>
      </p:sp>
    </p:spTree>
    <p:extLst>
      <p:ext uri="{BB962C8B-B14F-4D97-AF65-F5344CB8AC3E}">
        <p14:creationId xmlns:p14="http://schemas.microsoft.com/office/powerpoint/2010/main" val="87275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1093-6D73-0BB7-1B7A-7DCE2488828C}"/>
              </a:ext>
            </a:extLst>
          </p:cNvPr>
          <p:cNvSpPr>
            <a:spLocks noGrp="1"/>
          </p:cNvSpPr>
          <p:nvPr>
            <p:ph type="title"/>
          </p:nvPr>
        </p:nvSpPr>
        <p:spPr/>
        <p:txBody>
          <a:bodyPr lIns="91440" tIns="45720" rIns="91440" bIns="45720" anchor="t"/>
          <a:lstStyle/>
          <a:p>
            <a:pPr defTabSz="914400"/>
            <a:r>
              <a:rPr lang="en-US" b="1">
                <a:solidFill>
                  <a:srgbClr val="5735C4"/>
                </a:solidFill>
                <a:latin typeface="MrEavesXLModOT"/>
              </a:rPr>
              <a:t>Annual Giving Donors</a:t>
            </a:r>
          </a:p>
        </p:txBody>
      </p:sp>
      <p:sp>
        <p:nvSpPr>
          <p:cNvPr id="3" name="Content Placeholder 2">
            <a:extLst>
              <a:ext uri="{FF2B5EF4-FFF2-40B4-BE49-F238E27FC236}">
                <a16:creationId xmlns:a16="http://schemas.microsoft.com/office/drawing/2014/main" id="{EBC659BA-0A1B-1328-F908-323424CC72E5}"/>
              </a:ext>
            </a:extLst>
          </p:cNvPr>
          <p:cNvSpPr>
            <a:spLocks noGrp="1"/>
          </p:cNvSpPr>
          <p:nvPr>
            <p:ph sz="quarter" idx="10"/>
          </p:nvPr>
        </p:nvSpPr>
        <p:spPr/>
        <p:txBody>
          <a:bodyPr/>
          <a:lstStyle/>
          <a:p>
            <a:pPr algn="l" rtl="0" fontAlgn="base"/>
            <a:r>
              <a:rPr lang="en-US" b="0" i="0" u="none" strike="noStrike">
                <a:solidFill>
                  <a:srgbClr val="263544"/>
                </a:solidFill>
                <a:effectLst/>
                <a:latin typeface="MrEavesXLModOT"/>
              </a:rPr>
              <a:t>The Traditional Rule of thirds demonstrates the value of Annual Gifts.</a:t>
            </a:r>
            <a:r>
              <a:rPr lang="en-US" b="0" i="0">
                <a:solidFill>
                  <a:srgbClr val="000000"/>
                </a:solidFill>
                <a:effectLst/>
                <a:latin typeface="MrEavesXLModOT"/>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a:solidFill>
                  <a:srgbClr val="263544"/>
                </a:solidFill>
                <a:effectLst/>
                <a:latin typeface="MrEavesXLModOT"/>
              </a:rPr>
              <a:t>The Final Third</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263544"/>
                </a:solidFill>
                <a:effectLst/>
                <a:latin typeface="MrEavesXLModOT"/>
              </a:rPr>
              <a:t>Large Number of Gifts</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263544"/>
                </a:solidFill>
                <a:effectLst/>
                <a:latin typeface="MrEavesXLModOT"/>
              </a:rPr>
              <a:t>All Gift Amounts Matter</a:t>
            </a:r>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163624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C2829-27DB-44FC-92F5-5D61BBD863B7}"/>
              </a:ext>
            </a:extLst>
          </p:cNvPr>
          <p:cNvSpPr>
            <a:spLocks noGrp="1"/>
          </p:cNvSpPr>
          <p:nvPr>
            <p:ph sz="quarter" idx="10"/>
          </p:nvPr>
        </p:nvSpPr>
        <p:spPr>
          <a:xfrm>
            <a:off x="628650" y="1600378"/>
            <a:ext cx="7886700" cy="1788736"/>
          </a:xfrm>
        </p:spPr>
        <p:txBody>
          <a:bodyPr anchor="ctr"/>
          <a:lstStyle/>
          <a:p>
            <a:pPr marL="0" indent="0" algn="ctr">
              <a:buNone/>
            </a:pPr>
            <a:r>
              <a:rPr lang="en-US" sz="4000" b="1">
                <a:solidFill>
                  <a:srgbClr val="F3A260"/>
                </a:solidFill>
              </a:rPr>
              <a:t>YOU’VE GOT A CAUSE.</a:t>
            </a:r>
            <a:br>
              <a:rPr lang="en-US" sz="4000" b="1">
                <a:solidFill>
                  <a:srgbClr val="F3A260"/>
                </a:solidFill>
              </a:rPr>
            </a:br>
            <a:r>
              <a:rPr lang="en-US" sz="4000" b="1">
                <a:solidFill>
                  <a:srgbClr val="F3A260"/>
                </a:solidFill>
              </a:rPr>
              <a:t>LEARN HOW TO </a:t>
            </a:r>
            <a:r>
              <a:rPr lang="en-US" sz="4000" b="1">
                <a:solidFill>
                  <a:srgbClr val="5736C5"/>
                </a:solidFill>
              </a:rPr>
              <a:t>FUND</a:t>
            </a:r>
            <a:r>
              <a:rPr lang="en-US" sz="4000" b="1">
                <a:solidFill>
                  <a:srgbClr val="F3A260"/>
                </a:solidFill>
              </a:rPr>
              <a:t> IT.</a:t>
            </a:r>
            <a:endParaRPr lang="en-US" sz="4000" b="1"/>
          </a:p>
        </p:txBody>
      </p:sp>
    </p:spTree>
    <p:extLst>
      <p:ext uri="{BB962C8B-B14F-4D97-AF65-F5344CB8AC3E}">
        <p14:creationId xmlns:p14="http://schemas.microsoft.com/office/powerpoint/2010/main" val="245394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4ED8-B6E2-8883-AD97-5E13044C8D28}"/>
              </a:ext>
            </a:extLst>
          </p:cNvPr>
          <p:cNvSpPr>
            <a:spLocks noGrp="1"/>
          </p:cNvSpPr>
          <p:nvPr>
            <p:ph type="title"/>
          </p:nvPr>
        </p:nvSpPr>
        <p:spPr>
          <a:xfrm>
            <a:off x="628650" y="790618"/>
            <a:ext cx="7886700" cy="540653"/>
          </a:xfrm>
        </p:spPr>
        <p:txBody>
          <a:bodyPr/>
          <a:lstStyle/>
          <a:p>
            <a:r>
              <a:rPr lang="en-US" b="1" i="0">
                <a:solidFill>
                  <a:srgbClr val="5735C4"/>
                </a:solidFill>
                <a:effectLst/>
                <a:latin typeface="MrEavesXLModOT"/>
              </a:rPr>
              <a:t>Applying Rule of Thirds Gift Table </a:t>
            </a:r>
            <a:endParaRPr lang="en-US"/>
          </a:p>
        </p:txBody>
      </p:sp>
      <p:sp>
        <p:nvSpPr>
          <p:cNvPr id="4" name="Content Placeholder 5">
            <a:extLst>
              <a:ext uri="{FF2B5EF4-FFF2-40B4-BE49-F238E27FC236}">
                <a16:creationId xmlns:a16="http://schemas.microsoft.com/office/drawing/2014/main" id="{EF5E420C-20A6-942D-44FF-AC45508AB3C9}"/>
              </a:ext>
            </a:extLst>
          </p:cNvPr>
          <p:cNvSpPr>
            <a:spLocks noGrp="1"/>
          </p:cNvSpPr>
          <p:nvPr>
            <p:ph sz="quarter" idx="10"/>
          </p:nvPr>
        </p:nvSpPr>
        <p:spPr>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baseline="0">
                <a:solidFill>
                  <a:srgbClr val="6F706C"/>
                </a:solidFill>
                <a:latin typeface="MrEavesXLModOT" panose="020B0603060502020204" charset="0"/>
                <a:ea typeface="Open Sans Light" panose="020B030603050402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6F706C"/>
                </a:solidFill>
                <a:latin typeface="Open Sans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6F706C"/>
                </a:solidFill>
                <a:latin typeface="Open Sans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263544"/>
              </a:solidFill>
              <a:latin typeface="MrEavesXLModOT"/>
              <a:ea typeface="Open Sans Light"/>
              <a:cs typeface="Calibri"/>
            </a:endParaRPr>
          </a:p>
          <a:p>
            <a:endParaRPr lang="en-US" sz="3200">
              <a:solidFill>
                <a:srgbClr val="263544"/>
              </a:solidFill>
            </a:endParaRPr>
          </a:p>
          <a:p>
            <a:pPr marL="457200" indent="-457200">
              <a:buFont typeface="Arial" panose="020B0604020202020204" pitchFamily="34" charset="0"/>
              <a:buChar char="•"/>
            </a:pPr>
            <a:endParaRPr lang="en-US" sz="3200">
              <a:solidFill>
                <a:srgbClr val="263544"/>
              </a:solidFill>
            </a:endParaRPr>
          </a:p>
          <a:p>
            <a:pPr marL="457200" indent="-457200">
              <a:buChar char="•"/>
            </a:pPr>
            <a:endParaRPr lang="en-US" sz="3200">
              <a:solidFill>
                <a:srgbClr val="263544"/>
              </a:solidFill>
            </a:endParaRPr>
          </a:p>
          <a:p>
            <a:endParaRPr lang="en-US" sz="3200">
              <a:solidFill>
                <a:srgbClr val="263544"/>
              </a:solidFill>
            </a:endParaRPr>
          </a:p>
        </p:txBody>
      </p:sp>
      <p:sp>
        <p:nvSpPr>
          <p:cNvPr id="5" name="Content Placeholder 5">
            <a:extLst>
              <a:ext uri="{FF2B5EF4-FFF2-40B4-BE49-F238E27FC236}">
                <a16:creationId xmlns:a16="http://schemas.microsoft.com/office/drawing/2014/main" id="{EF5E420C-20A6-942D-44FF-AC45508AB3C9}"/>
              </a:ext>
            </a:extLst>
          </p:cNvPr>
          <p:cNvSpPr>
            <a:spLocks noGrp="1"/>
          </p:cNvSpPr>
          <p:nvPr/>
        </p:nvSpPr>
        <p:spPr>
          <a:xfrm>
            <a:off x="-1127067" y="396081"/>
            <a:ext cx="11398134" cy="435133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baseline="0">
                <a:solidFill>
                  <a:srgbClr val="6F706C"/>
                </a:solidFill>
                <a:latin typeface="MrEavesXLModOT" panose="020B0603060502020204" charset="0"/>
                <a:ea typeface="Open Sans Light" panose="020B030603050402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6F706C"/>
                </a:solidFill>
                <a:latin typeface="Open Sans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6F706C"/>
                </a:solidFill>
                <a:latin typeface="Open Sans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263544"/>
              </a:solidFill>
              <a:latin typeface="MrEavesXLModOT"/>
              <a:ea typeface="Open Sans Light"/>
              <a:cs typeface="Calibri"/>
            </a:endParaRPr>
          </a:p>
          <a:p>
            <a:endParaRPr lang="en-US" sz="3200">
              <a:solidFill>
                <a:srgbClr val="263544"/>
              </a:solidFill>
            </a:endParaRPr>
          </a:p>
          <a:p>
            <a:pPr marL="457200" indent="-457200">
              <a:buFont typeface="Arial" panose="020B0604020202020204" pitchFamily="34" charset="0"/>
              <a:buChar char="•"/>
            </a:pPr>
            <a:endParaRPr lang="en-US" sz="3200">
              <a:solidFill>
                <a:srgbClr val="263544"/>
              </a:solidFill>
            </a:endParaRPr>
          </a:p>
          <a:p>
            <a:pPr marL="457200" indent="-457200">
              <a:buChar char="•"/>
            </a:pPr>
            <a:endParaRPr lang="en-US" sz="3200">
              <a:solidFill>
                <a:srgbClr val="263544"/>
              </a:solidFill>
            </a:endParaRPr>
          </a:p>
          <a:p>
            <a:endParaRPr lang="en-US" sz="3200">
              <a:solidFill>
                <a:srgbClr val="263544"/>
              </a:solidFill>
            </a:endParaRPr>
          </a:p>
        </p:txBody>
      </p:sp>
      <p:sp>
        <p:nvSpPr>
          <p:cNvPr id="6" name="Content Placeholder 5">
            <a:extLst>
              <a:ext uri="{FF2B5EF4-FFF2-40B4-BE49-F238E27FC236}">
                <a16:creationId xmlns:a16="http://schemas.microsoft.com/office/drawing/2014/main" id="{65F4C5CA-146A-9CC5-8617-6AB9F4ECABE0}"/>
              </a:ext>
            </a:extLst>
          </p:cNvPr>
          <p:cNvSpPr>
            <a:spLocks noGrp="1"/>
          </p:cNvSpPr>
          <p:nvPr/>
        </p:nvSpPr>
        <p:spPr>
          <a:xfrm>
            <a:off x="-974667" y="548481"/>
            <a:ext cx="11398134" cy="435133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200" baseline="0">
                <a:solidFill>
                  <a:srgbClr val="6F706C"/>
                </a:solidFill>
                <a:latin typeface="MrEavesXLModOT" panose="020B0603060502020204" charset="0"/>
                <a:ea typeface="Open Sans Light" panose="020B030603050402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6F706C"/>
                </a:solidFill>
                <a:latin typeface="Open Sans Light"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6F706C"/>
                </a:solidFill>
                <a:latin typeface="Open Sans Light"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6F706C"/>
                </a:solidFill>
                <a:latin typeface="Open Sans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263544"/>
              </a:solidFill>
              <a:latin typeface="MrEavesXLModOT"/>
              <a:ea typeface="Open Sans Light"/>
              <a:cs typeface="Calibri"/>
            </a:endParaRPr>
          </a:p>
          <a:p>
            <a:endParaRPr lang="en-US" sz="3200">
              <a:solidFill>
                <a:srgbClr val="263544"/>
              </a:solidFill>
            </a:endParaRPr>
          </a:p>
          <a:p>
            <a:pPr marL="457200" indent="-457200">
              <a:buFont typeface="Arial" panose="020B0604020202020204" pitchFamily="34" charset="0"/>
              <a:buChar char="•"/>
            </a:pPr>
            <a:endParaRPr lang="en-US" sz="3200">
              <a:solidFill>
                <a:srgbClr val="263544"/>
              </a:solidFill>
            </a:endParaRPr>
          </a:p>
          <a:p>
            <a:pPr marL="457200" indent="-457200">
              <a:buChar char="•"/>
            </a:pPr>
            <a:endParaRPr lang="en-US" sz="3200">
              <a:solidFill>
                <a:srgbClr val="263544"/>
              </a:solidFill>
            </a:endParaRPr>
          </a:p>
          <a:p>
            <a:endParaRPr lang="en-US" sz="3200">
              <a:solidFill>
                <a:srgbClr val="263544"/>
              </a:solidFill>
            </a:endParaRPr>
          </a:p>
        </p:txBody>
      </p:sp>
      <p:graphicFrame>
        <p:nvGraphicFramePr>
          <p:cNvPr id="7" name="Table 6">
            <a:extLst>
              <a:ext uri="{FF2B5EF4-FFF2-40B4-BE49-F238E27FC236}">
                <a16:creationId xmlns:a16="http://schemas.microsoft.com/office/drawing/2014/main" id="{1EF2AC99-AE8F-0C65-2CD7-35EE0D85D21E}"/>
              </a:ext>
            </a:extLst>
          </p:cNvPr>
          <p:cNvGraphicFramePr>
            <a:graphicFrameLocks noGrp="1"/>
          </p:cNvGraphicFramePr>
          <p:nvPr>
            <p:extLst>
              <p:ext uri="{D42A27DB-BD31-4B8C-83A1-F6EECF244321}">
                <p14:modId xmlns:p14="http://schemas.microsoft.com/office/powerpoint/2010/main" val="1368903446"/>
              </p:ext>
            </p:extLst>
          </p:nvPr>
        </p:nvGraphicFramePr>
        <p:xfrm>
          <a:off x="1080911" y="1492814"/>
          <a:ext cx="6982179" cy="2728386"/>
        </p:xfrm>
        <a:graphic>
          <a:graphicData uri="http://schemas.openxmlformats.org/drawingml/2006/table">
            <a:tbl>
              <a:tblPr/>
              <a:tblGrid>
                <a:gridCol w="1443344">
                  <a:extLst>
                    <a:ext uri="{9D8B030D-6E8A-4147-A177-3AD203B41FA5}">
                      <a16:colId xmlns:a16="http://schemas.microsoft.com/office/drawing/2014/main" val="1163606373"/>
                    </a:ext>
                  </a:extLst>
                </a:gridCol>
                <a:gridCol w="1214815">
                  <a:extLst>
                    <a:ext uri="{9D8B030D-6E8A-4147-A177-3AD203B41FA5}">
                      <a16:colId xmlns:a16="http://schemas.microsoft.com/office/drawing/2014/main" val="2625399675"/>
                    </a:ext>
                  </a:extLst>
                </a:gridCol>
                <a:gridCol w="1443344">
                  <a:extLst>
                    <a:ext uri="{9D8B030D-6E8A-4147-A177-3AD203B41FA5}">
                      <a16:colId xmlns:a16="http://schemas.microsoft.com/office/drawing/2014/main" val="750493898"/>
                    </a:ext>
                  </a:extLst>
                </a:gridCol>
                <a:gridCol w="1473415">
                  <a:extLst>
                    <a:ext uri="{9D8B030D-6E8A-4147-A177-3AD203B41FA5}">
                      <a16:colId xmlns:a16="http://schemas.microsoft.com/office/drawing/2014/main" val="319239177"/>
                    </a:ext>
                  </a:extLst>
                </a:gridCol>
                <a:gridCol w="1407261">
                  <a:extLst>
                    <a:ext uri="{9D8B030D-6E8A-4147-A177-3AD203B41FA5}">
                      <a16:colId xmlns:a16="http://schemas.microsoft.com/office/drawing/2014/main" val="237801637"/>
                    </a:ext>
                  </a:extLst>
                </a:gridCol>
              </a:tblGrid>
              <a:tr h="233898">
                <a:tc>
                  <a:txBody>
                    <a:bodyPr/>
                    <a:lstStyle/>
                    <a:p>
                      <a:pPr algn="l" fontAlgn="base"/>
                      <a:r>
                        <a:rPr lang="en-US" sz="900" b="1" i="0">
                          <a:solidFill>
                            <a:srgbClr val="FFFFFF"/>
                          </a:solidFill>
                          <a:effectLst/>
                          <a:latin typeface="Arial" panose="020B0604020202020204" pitchFamily="34" charset="0"/>
                        </a:rPr>
                        <a:t>Prospects Needed​</a:t>
                      </a:r>
                      <a:endParaRPr lang="en-US" sz="700" b="1" i="0">
                        <a:solidFill>
                          <a:srgbClr val="FFFFFF"/>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2F8B90"/>
                    </a:solidFill>
                  </a:tcPr>
                </a:tc>
                <a:tc>
                  <a:txBody>
                    <a:bodyPr/>
                    <a:lstStyle/>
                    <a:p>
                      <a:pPr algn="l" fontAlgn="base"/>
                      <a:r>
                        <a:rPr lang="en-US" sz="900" b="1" i="0">
                          <a:solidFill>
                            <a:srgbClr val="FFFFFF"/>
                          </a:solidFill>
                          <a:effectLst/>
                          <a:latin typeface="Arial" panose="020B0604020202020204" pitchFamily="34" charset="0"/>
                        </a:rPr>
                        <a:t>Gifts Needed​</a:t>
                      </a:r>
                      <a:endParaRPr lang="en-US" sz="700" b="1" i="0">
                        <a:solidFill>
                          <a:srgbClr val="FFFFFF"/>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2F8B90"/>
                    </a:solidFill>
                  </a:tcPr>
                </a:tc>
                <a:tc>
                  <a:txBody>
                    <a:bodyPr/>
                    <a:lstStyle/>
                    <a:p>
                      <a:pPr algn="l" fontAlgn="base"/>
                      <a:r>
                        <a:rPr lang="en-US" sz="900" b="1" i="0">
                          <a:solidFill>
                            <a:srgbClr val="FFFFFF"/>
                          </a:solidFill>
                          <a:effectLst/>
                          <a:latin typeface="Arial" panose="020B0604020202020204" pitchFamily="34" charset="0"/>
                        </a:rPr>
                        <a:t> Amount ​</a:t>
                      </a:r>
                      <a:endParaRPr lang="en-US" sz="700" b="1" i="0">
                        <a:solidFill>
                          <a:srgbClr val="FFFFFF"/>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2F8B90"/>
                    </a:solidFill>
                  </a:tcPr>
                </a:tc>
                <a:tc>
                  <a:txBody>
                    <a:bodyPr/>
                    <a:lstStyle/>
                    <a:p>
                      <a:pPr algn="l" fontAlgn="base"/>
                      <a:r>
                        <a:rPr lang="en-US" sz="900" b="1" i="0">
                          <a:solidFill>
                            <a:srgbClr val="FFFFFF"/>
                          </a:solidFill>
                          <a:effectLst/>
                          <a:latin typeface="Arial" panose="020B0604020202020204" pitchFamily="34" charset="0"/>
                        </a:rPr>
                        <a:t> Sub Total ​</a:t>
                      </a:r>
                      <a:endParaRPr lang="en-US" sz="700" b="1" i="0">
                        <a:solidFill>
                          <a:srgbClr val="FFFFFF"/>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2F8B90"/>
                    </a:solidFill>
                  </a:tcPr>
                </a:tc>
                <a:tc>
                  <a:txBody>
                    <a:bodyPr/>
                    <a:lstStyle/>
                    <a:p>
                      <a:pPr algn="l" fontAlgn="base"/>
                      <a:r>
                        <a:rPr lang="en-US" sz="900" b="1" i="0">
                          <a:solidFill>
                            <a:srgbClr val="FFFFFF"/>
                          </a:solidFill>
                          <a:effectLst/>
                          <a:latin typeface="Arial" panose="020B0604020202020204" pitchFamily="34" charset="0"/>
                        </a:rPr>
                        <a:t> Cum Total ​</a:t>
                      </a:r>
                      <a:endParaRPr lang="en-US" sz="700" b="1" i="0">
                        <a:solidFill>
                          <a:srgbClr val="FFFFFF"/>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2F8B90"/>
                    </a:solidFill>
                  </a:tcPr>
                </a:tc>
                <a:extLst>
                  <a:ext uri="{0D108BD9-81ED-4DB2-BD59-A6C34878D82A}">
                    <a16:rowId xmlns:a16="http://schemas.microsoft.com/office/drawing/2014/main" val="2009713887"/>
                  </a:ext>
                </a:extLst>
              </a:tr>
              <a:tr h="233898">
                <a:tc>
                  <a:txBody>
                    <a:bodyPr/>
                    <a:lstStyle/>
                    <a:p>
                      <a:pPr algn="l" fontAlgn="base"/>
                      <a:r>
                        <a:rPr lang="en-US" sz="900" b="0" i="0">
                          <a:solidFill>
                            <a:srgbClr val="000000"/>
                          </a:solidFill>
                          <a:effectLst/>
                          <a:latin typeface="Arial" panose="020B0604020202020204" pitchFamily="34" charset="0"/>
                        </a:rPr>
                        <a:t>3 to 5​</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r" fontAlgn="base"/>
                      <a:r>
                        <a:rPr lang="en-US" sz="900" b="0" i="0">
                          <a:solidFill>
                            <a:srgbClr val="000000"/>
                          </a:solidFill>
                          <a:effectLst/>
                          <a:latin typeface="Arial" panose="020B0604020202020204" pitchFamily="34" charset="0"/>
                        </a:rPr>
                        <a:t>1​</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100,000.00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100,000.00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100,000.00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extLst>
                  <a:ext uri="{0D108BD9-81ED-4DB2-BD59-A6C34878D82A}">
                    <a16:rowId xmlns:a16="http://schemas.microsoft.com/office/drawing/2014/main" val="3655789995"/>
                  </a:ext>
                </a:extLst>
              </a:tr>
              <a:tr h="233898">
                <a:tc>
                  <a:txBody>
                    <a:bodyPr/>
                    <a:lstStyle/>
                    <a:p>
                      <a:pPr algn="l" fontAlgn="base"/>
                      <a:r>
                        <a:rPr lang="en-US" sz="900" b="0" i="0">
                          <a:solidFill>
                            <a:srgbClr val="000000"/>
                          </a:solidFill>
                          <a:effectLst/>
                          <a:latin typeface="Arial" panose="020B0604020202020204" pitchFamily="34" charset="0"/>
                        </a:rPr>
                        <a:t>6 to 10​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r" fontAlgn="base"/>
                      <a:r>
                        <a:rPr lang="en-US" sz="900" b="0" i="0">
                          <a:solidFill>
                            <a:srgbClr val="000000"/>
                          </a:solidFill>
                          <a:effectLst/>
                          <a:latin typeface="Arial" panose="020B0604020202020204" pitchFamily="34" charset="0"/>
                        </a:rPr>
                        <a:t>2​</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50,000.00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100,000.00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200,000.00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extLst>
                  <a:ext uri="{0D108BD9-81ED-4DB2-BD59-A6C34878D82A}">
                    <a16:rowId xmlns:a16="http://schemas.microsoft.com/office/drawing/2014/main" val="2498047018"/>
                  </a:ext>
                </a:extLst>
              </a:tr>
              <a:tr h="233898">
                <a:tc>
                  <a:txBody>
                    <a:bodyPr/>
                    <a:lstStyle/>
                    <a:p>
                      <a:pPr algn="l" fontAlgn="base"/>
                      <a:r>
                        <a:rPr lang="en-US" sz="900" b="0" i="0">
                          <a:solidFill>
                            <a:srgbClr val="000000"/>
                          </a:solidFill>
                          <a:effectLst/>
                          <a:latin typeface="Arial" panose="020B0604020202020204" pitchFamily="34" charset="0"/>
                        </a:rPr>
                        <a:t>21 to 35​</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r" fontAlgn="base"/>
                      <a:r>
                        <a:rPr lang="en-US" sz="900" b="0" i="0">
                          <a:solidFill>
                            <a:srgbClr val="000000"/>
                          </a:solidFill>
                          <a:effectLst/>
                          <a:latin typeface="Arial" panose="020B0604020202020204" pitchFamily="34" charset="0"/>
                        </a:rPr>
                        <a:t>7​</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20,000.00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140,000.00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340,000.00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extLst>
                  <a:ext uri="{0D108BD9-81ED-4DB2-BD59-A6C34878D82A}">
                    <a16:rowId xmlns:a16="http://schemas.microsoft.com/office/drawing/2014/main" val="3313601247"/>
                  </a:ext>
                </a:extLst>
              </a:tr>
              <a:tr h="233898">
                <a:tc>
                  <a:txBody>
                    <a:bodyPr/>
                    <a:lstStyle/>
                    <a:p>
                      <a:pPr algn="l" fontAlgn="base"/>
                      <a:r>
                        <a:rPr lang="en-US" sz="900" b="0" i="0">
                          <a:solidFill>
                            <a:srgbClr val="000000"/>
                          </a:solidFill>
                          <a:effectLst/>
                          <a:latin typeface="Arial" panose="020B0604020202020204" pitchFamily="34" charset="0"/>
                        </a:rPr>
                        <a:t>30 to 50​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r" fontAlgn="base"/>
                      <a:r>
                        <a:rPr lang="en-US" sz="900" b="0" i="0">
                          <a:solidFill>
                            <a:srgbClr val="000000"/>
                          </a:solidFill>
                          <a:effectLst/>
                          <a:latin typeface="Arial" panose="020B0604020202020204" pitchFamily="34" charset="0"/>
                        </a:rPr>
                        <a:t>10​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10,000.00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100,000.00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440,000.00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extLst>
                  <a:ext uri="{0D108BD9-81ED-4DB2-BD59-A6C34878D82A}">
                    <a16:rowId xmlns:a16="http://schemas.microsoft.com/office/drawing/2014/main" val="3565351897"/>
                  </a:ext>
                </a:extLst>
              </a:tr>
              <a:tr h="233898">
                <a:tc>
                  <a:txBody>
                    <a:bodyPr/>
                    <a:lstStyle/>
                    <a:p>
                      <a:pPr algn="l" fontAlgn="base"/>
                      <a:r>
                        <a:rPr lang="en-US" sz="900" b="0" i="0">
                          <a:solidFill>
                            <a:srgbClr val="000000"/>
                          </a:solidFill>
                          <a:effectLst/>
                          <a:latin typeface="Arial" panose="020B0604020202020204" pitchFamily="34" charset="0"/>
                        </a:rPr>
                        <a:t>75 to 125​</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r" fontAlgn="base"/>
                      <a:r>
                        <a:rPr lang="en-US" sz="900" b="0" i="0">
                          <a:solidFill>
                            <a:srgbClr val="000000"/>
                          </a:solidFill>
                          <a:effectLst/>
                          <a:latin typeface="Arial" panose="020B0604020202020204" pitchFamily="34" charset="0"/>
                        </a:rPr>
                        <a:t>25​</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5,000.00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125,000.00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         565,000.00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extLst>
                  <a:ext uri="{0D108BD9-81ED-4DB2-BD59-A6C34878D82A}">
                    <a16:rowId xmlns:a16="http://schemas.microsoft.com/office/drawing/2014/main" val="3949006873"/>
                  </a:ext>
                </a:extLst>
              </a:tr>
              <a:tr h="233898">
                <a:tc>
                  <a:txBody>
                    <a:bodyPr/>
                    <a:lstStyle/>
                    <a:p>
                      <a:pPr algn="l" fontAlgn="base"/>
                      <a:r>
                        <a:rPr lang="en-US" sz="900" b="0" i="0">
                          <a:solidFill>
                            <a:srgbClr val="000000"/>
                          </a:solidFill>
                          <a:effectLst/>
                          <a:latin typeface="Arial" panose="020B0604020202020204" pitchFamily="34" charset="0"/>
                        </a:rPr>
                        <a:t>195 to 325​</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r" fontAlgn="base"/>
                      <a:r>
                        <a:rPr lang="en-US" sz="900" b="0" i="0">
                          <a:solidFill>
                            <a:srgbClr val="000000"/>
                          </a:solidFill>
                          <a:effectLst/>
                          <a:latin typeface="Arial" panose="020B0604020202020204" pitchFamily="34" charset="0"/>
                        </a:rPr>
                        <a:t>65​</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2,000.00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130,000.00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         695,000.00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extLst>
                  <a:ext uri="{0D108BD9-81ED-4DB2-BD59-A6C34878D82A}">
                    <a16:rowId xmlns:a16="http://schemas.microsoft.com/office/drawing/2014/main" val="1776500284"/>
                  </a:ext>
                </a:extLst>
              </a:tr>
              <a:tr h="152109">
                <a:tc>
                  <a:txBody>
                    <a:bodyPr/>
                    <a:lstStyle/>
                    <a:p>
                      <a:pPr algn="l" fontAlgn="base"/>
                      <a:r>
                        <a:rPr lang="en-US" sz="900" b="0" i="0">
                          <a:solidFill>
                            <a:srgbClr val="000000"/>
                          </a:solidFill>
                          <a:effectLst/>
                          <a:latin typeface="Arial" panose="020B0604020202020204" pitchFamily="34" charset="0"/>
                        </a:rPr>
                        <a:t>300 to 500​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r" fontAlgn="base"/>
                      <a:r>
                        <a:rPr lang="en-US" sz="900" b="0" i="0">
                          <a:solidFill>
                            <a:srgbClr val="000000"/>
                          </a:solidFill>
                          <a:effectLst/>
                          <a:latin typeface="Arial" panose="020B0604020202020204" pitchFamily="34" charset="0"/>
                        </a:rPr>
                        <a:t>100​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extLst>
                  <a:ext uri="{0D108BD9-81ED-4DB2-BD59-A6C34878D82A}">
                    <a16:rowId xmlns:a16="http://schemas.microsoft.com/office/drawing/2014/main" val="3456535101"/>
                  </a:ext>
                </a:extLst>
              </a:tr>
              <a:tr h="152109">
                <a:tc>
                  <a:txBody>
                    <a:bodyPr/>
                    <a:lstStyle/>
                    <a:p>
                      <a:pPr algn="l" fontAlgn="base"/>
                      <a:r>
                        <a:rPr lang="en-US" sz="900" b="0" i="0">
                          <a:solidFill>
                            <a:srgbClr val="000000"/>
                          </a:solidFill>
                          <a:effectLst/>
                          <a:latin typeface="Arial" panose="020B0604020202020204" pitchFamily="34" charset="0"/>
                        </a:rPr>
                        <a:t>450 to 750​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r" fontAlgn="base"/>
                      <a:r>
                        <a:rPr lang="en-US" sz="900" b="0" i="0">
                          <a:solidFill>
                            <a:srgbClr val="000000"/>
                          </a:solidFill>
                          <a:effectLst/>
                          <a:latin typeface="Arial" panose="020B0604020202020204" pitchFamily="34" charset="0"/>
                        </a:rPr>
                        <a:t>150​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extLst>
                  <a:ext uri="{0D108BD9-81ED-4DB2-BD59-A6C34878D82A}">
                    <a16:rowId xmlns:a16="http://schemas.microsoft.com/office/drawing/2014/main" val="529912265"/>
                  </a:ext>
                </a:extLst>
              </a:tr>
              <a:tr h="152109">
                <a:tc>
                  <a:txBody>
                    <a:bodyPr/>
                    <a:lstStyle/>
                    <a:p>
                      <a:pPr algn="l" fontAlgn="base"/>
                      <a:r>
                        <a:rPr lang="en-US" sz="900" b="0" i="0">
                          <a:solidFill>
                            <a:srgbClr val="000000"/>
                          </a:solidFill>
                          <a:effectLst/>
                          <a:latin typeface="Arial" panose="020B0604020202020204" pitchFamily="34" charset="0"/>
                        </a:rPr>
                        <a:t>600 to 1000​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r" fontAlgn="base"/>
                      <a:r>
                        <a:rPr lang="en-US" sz="900" b="0" i="0">
                          <a:solidFill>
                            <a:srgbClr val="000000"/>
                          </a:solidFill>
                          <a:effectLst/>
                          <a:latin typeface="Arial" panose="020B0604020202020204" pitchFamily="34" charset="0"/>
                        </a:rPr>
                        <a:t>200​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extLst>
                  <a:ext uri="{0D108BD9-81ED-4DB2-BD59-A6C34878D82A}">
                    <a16:rowId xmlns:a16="http://schemas.microsoft.com/office/drawing/2014/main" val="800692058"/>
                  </a:ext>
                </a:extLst>
              </a:tr>
              <a:tr h="152109">
                <a:tc>
                  <a:txBody>
                    <a:bodyPr/>
                    <a:lstStyle/>
                    <a:p>
                      <a:pPr algn="l" fontAlgn="base"/>
                      <a:r>
                        <a:rPr lang="en-US" sz="900" b="0" i="0">
                          <a:solidFill>
                            <a:srgbClr val="000000"/>
                          </a:solidFill>
                          <a:effectLst/>
                          <a:latin typeface="Arial" panose="020B0604020202020204" pitchFamily="34" charset="0"/>
                        </a:rPr>
                        <a:t>1200 to 2000​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r" fontAlgn="base"/>
                      <a:r>
                        <a:rPr lang="en-US" sz="900" b="0" i="0">
                          <a:solidFill>
                            <a:srgbClr val="000000"/>
                          </a:solidFill>
                          <a:effectLst/>
                          <a:latin typeface="Arial" panose="020B0604020202020204" pitchFamily="34" charset="0"/>
                        </a:rPr>
                        <a:t>400​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extLst>
                  <a:ext uri="{0D108BD9-81ED-4DB2-BD59-A6C34878D82A}">
                    <a16:rowId xmlns:a16="http://schemas.microsoft.com/office/drawing/2014/main" val="3267585728"/>
                  </a:ext>
                </a:extLst>
              </a:tr>
              <a:tr h="152109">
                <a:tc>
                  <a:txBody>
                    <a:bodyPr/>
                    <a:lstStyle/>
                    <a:p>
                      <a:pPr algn="l" fontAlgn="base"/>
                      <a:r>
                        <a:rPr lang="en-US" sz="900" b="0" i="0">
                          <a:solidFill>
                            <a:srgbClr val="000000"/>
                          </a:solidFill>
                          <a:effectLst/>
                          <a:latin typeface="Arial" panose="020B0604020202020204" pitchFamily="34" charset="0"/>
                        </a:rPr>
                        <a:t>1800 to 3000​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r" fontAlgn="base"/>
                      <a:r>
                        <a:rPr lang="en-US" sz="900" b="0" i="0">
                          <a:solidFill>
                            <a:srgbClr val="000000"/>
                          </a:solidFill>
                          <a:effectLst/>
                          <a:latin typeface="Arial" panose="020B0604020202020204" pitchFamily="34" charset="0"/>
                        </a:rPr>
                        <a:t>600​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ADB"/>
                    </a:solidFill>
                  </a:tcPr>
                </a:tc>
                <a:extLst>
                  <a:ext uri="{0D108BD9-81ED-4DB2-BD59-A6C34878D82A}">
                    <a16:rowId xmlns:a16="http://schemas.microsoft.com/office/drawing/2014/main" val="119990175"/>
                  </a:ext>
                </a:extLst>
              </a:tr>
              <a:tr h="152109">
                <a:tc>
                  <a:txBody>
                    <a:bodyPr/>
                    <a:lstStyle/>
                    <a:p>
                      <a:pPr algn="l" fontAlgn="base"/>
                      <a:r>
                        <a:rPr lang="en-US" sz="900" b="0" i="0">
                          <a:solidFill>
                            <a:srgbClr val="000000"/>
                          </a:solidFill>
                          <a:effectLst/>
                          <a:latin typeface="Arial" panose="020B0604020202020204" pitchFamily="34" charset="0"/>
                        </a:rPr>
                        <a:t>1200 to 2000​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r" fontAlgn="base"/>
                      <a:r>
                        <a:rPr lang="en-US" sz="900" b="0" i="0">
                          <a:solidFill>
                            <a:srgbClr val="000000"/>
                          </a:solidFill>
                          <a:effectLst/>
                          <a:latin typeface="Arial" panose="020B0604020202020204" pitchFamily="34" charset="0"/>
                        </a:rPr>
                        <a:t>400​</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tc>
                  <a:txBody>
                    <a:bodyPr/>
                    <a:lstStyle/>
                    <a:p>
                      <a:pPr algn="l" fontAlgn="base"/>
                      <a:r>
                        <a:rPr lang="en-US" sz="900" b="0" i="0">
                          <a:solidFill>
                            <a:srgbClr val="000000"/>
                          </a:solidFill>
                          <a:effectLst/>
                          <a:latin typeface="Arial" panose="020B0604020202020204" pitchFamily="34" charset="0"/>
                        </a:rPr>
                        <a:t> ​</a:t>
                      </a:r>
                      <a:endParaRPr lang="en-US" sz="700" b="0" i="0">
                        <a:solidFill>
                          <a:srgbClr val="000000"/>
                        </a:solidFill>
                        <a:effectLst/>
                      </a:endParaRPr>
                    </a:p>
                  </a:txBody>
                  <a:tcPr marL="44689" marR="44689" marT="22345" marB="2234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EEE"/>
                    </a:solidFill>
                  </a:tcPr>
                </a:tc>
                <a:extLst>
                  <a:ext uri="{0D108BD9-81ED-4DB2-BD59-A6C34878D82A}">
                    <a16:rowId xmlns:a16="http://schemas.microsoft.com/office/drawing/2014/main" val="111517592"/>
                  </a:ext>
                </a:extLst>
              </a:tr>
            </a:tbl>
          </a:graphicData>
        </a:graphic>
      </p:graphicFrame>
      <p:sp>
        <p:nvSpPr>
          <p:cNvPr id="8" name="Rectangle 1">
            <a:extLst>
              <a:ext uri="{FF2B5EF4-FFF2-40B4-BE49-F238E27FC236}">
                <a16:creationId xmlns:a16="http://schemas.microsoft.com/office/drawing/2014/main" id="{E9248DF9-C6F7-EFAE-D4B3-1BD8268F8F2C}"/>
              </a:ext>
            </a:extLst>
          </p:cNvPr>
          <p:cNvSpPr>
            <a:spLocks noChangeArrowheads="1"/>
          </p:cNvSpPr>
          <p:nvPr/>
        </p:nvSpPr>
        <p:spPr bwMode="auto">
          <a:xfrm>
            <a:off x="-107921" y="1268912"/>
            <a:ext cx="147663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920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956D-FD02-BE1D-70B7-D745EAE3AA1A}"/>
              </a:ext>
            </a:extLst>
          </p:cNvPr>
          <p:cNvSpPr>
            <a:spLocks noGrp="1"/>
          </p:cNvSpPr>
          <p:nvPr>
            <p:ph type="title"/>
          </p:nvPr>
        </p:nvSpPr>
        <p:spPr>
          <a:xfrm>
            <a:off x="628649" y="1080654"/>
            <a:ext cx="8601977" cy="540653"/>
          </a:xfrm>
        </p:spPr>
        <p:txBody>
          <a:bodyPr/>
          <a:lstStyle/>
          <a:p>
            <a:r>
              <a:rPr lang="en-US" b="1" i="0">
                <a:solidFill>
                  <a:srgbClr val="5735C4"/>
                </a:solidFill>
                <a:effectLst/>
                <a:latin typeface="MrEavesXLModOT"/>
              </a:rPr>
              <a:t>Follow-up: Campaign Stewardship</a:t>
            </a:r>
            <a:endParaRPr lang="en-US"/>
          </a:p>
        </p:txBody>
      </p:sp>
      <p:sp>
        <p:nvSpPr>
          <p:cNvPr id="3" name="Content Placeholder 2">
            <a:extLst>
              <a:ext uri="{FF2B5EF4-FFF2-40B4-BE49-F238E27FC236}">
                <a16:creationId xmlns:a16="http://schemas.microsoft.com/office/drawing/2014/main" id="{17769C2B-66F2-8050-7EB8-BFFFBF2E01FE}"/>
              </a:ext>
            </a:extLst>
          </p:cNvPr>
          <p:cNvSpPr>
            <a:spLocks noGrp="1"/>
          </p:cNvSpPr>
          <p:nvPr>
            <p:ph sz="quarter" idx="10"/>
          </p:nvPr>
        </p:nvSpPr>
        <p:spPr/>
        <p:txBody>
          <a:bodyPr/>
          <a:lstStyle/>
          <a:p>
            <a:pPr marL="0" indent="0" algn="l" rtl="0" fontAlgn="base">
              <a:buNone/>
            </a:pPr>
            <a:r>
              <a:rPr lang="en-US" b="1" i="0" u="none" strike="noStrike">
                <a:solidFill>
                  <a:schemeClr val="tx1"/>
                </a:solidFill>
                <a:effectLst/>
                <a:latin typeface="MrEavesXLModOT"/>
              </a:rPr>
              <a:t>Three keys to Donor Retention:</a:t>
            </a:r>
            <a:r>
              <a:rPr lang="en-US" b="0" i="0">
                <a:solidFill>
                  <a:schemeClr val="tx1"/>
                </a:solidFill>
                <a:effectLst/>
                <a:latin typeface="MrEavesXLModOT"/>
              </a:rPr>
              <a:t>​</a:t>
            </a:r>
            <a:endParaRPr lang="en-US" b="0" i="0">
              <a:solidFill>
                <a:schemeClr val="tx1"/>
              </a:solidFill>
              <a:effectLst/>
              <a:latin typeface="Segoe UI" panose="020B0502040204020203" pitchFamily="34" charset="0"/>
            </a:endParaRPr>
          </a:p>
          <a:p>
            <a:pPr algn="l" rtl="0" fontAlgn="base">
              <a:buFont typeface="+mj-lt"/>
              <a:buAutoNum type="arabicPeriod"/>
            </a:pPr>
            <a:r>
              <a:rPr lang="en-US" b="0" i="0" u="none" strike="noStrike">
                <a:solidFill>
                  <a:srgbClr val="000000"/>
                </a:solidFill>
                <a:effectLst/>
                <a:latin typeface="MrEavesXLModOT"/>
              </a:rPr>
              <a:t>What do donors want</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algn="l" rtl="0" fontAlgn="base">
              <a:buFont typeface="+mj-lt"/>
              <a:buAutoNum type="arabicPeriod"/>
            </a:pPr>
            <a:r>
              <a:rPr lang="en-US" b="0" i="0" u="none" strike="noStrike">
                <a:solidFill>
                  <a:srgbClr val="000000"/>
                </a:solidFill>
                <a:effectLst/>
                <a:latin typeface="MrEavesXLModOT"/>
              </a:rPr>
              <a:t>Express gratitude and meaningful recognition </a:t>
            </a:r>
            <a:r>
              <a:rPr lang="en-US" u="none" strike="noStrike">
                <a:solidFill>
                  <a:srgbClr val="000000"/>
                </a:solidFill>
                <a:latin typeface="MrEavesXLModOT"/>
              </a:rPr>
              <a:t>.</a:t>
            </a:r>
            <a:endParaRPr lang="en-US" b="0" i="0">
              <a:solidFill>
                <a:srgbClr val="000000"/>
              </a:solidFill>
              <a:effectLst/>
              <a:latin typeface="Arial" panose="020B0604020202020204" pitchFamily="34" charset="0"/>
            </a:endParaRPr>
          </a:p>
          <a:p>
            <a:pPr algn="l" rtl="0" fontAlgn="base">
              <a:buFont typeface="+mj-lt"/>
              <a:buAutoNum type="arabicPeriod"/>
            </a:pPr>
            <a:r>
              <a:rPr lang="en-US" b="0" i="0" u="none" strike="noStrike">
                <a:solidFill>
                  <a:srgbClr val="000000"/>
                </a:solidFill>
                <a:effectLst/>
                <a:latin typeface="MrEavesXLModOT"/>
              </a:rPr>
              <a:t>Treat everyone like a major donor (all gifts matter</a:t>
            </a:r>
            <a:r>
              <a:rPr lang="en-US" b="0" i="0">
                <a:solidFill>
                  <a:srgbClr val="000000"/>
                </a:solidFill>
                <a:effectLst/>
                <a:latin typeface="MrEavesXLModOT"/>
              </a:rPr>
              <a:t>​).</a:t>
            </a:r>
            <a:endParaRPr lang="en-US" b="0" i="0">
              <a:solidFill>
                <a:srgbClr val="000000"/>
              </a:solidFill>
              <a:effectLst/>
              <a:latin typeface="Arial" panose="020B0604020202020204" pitchFamily="34" charset="0"/>
            </a:endParaRPr>
          </a:p>
          <a:p>
            <a:pPr marL="0" indent="0" algn="l" rtl="0" fontAlgn="base">
              <a:buNone/>
            </a:pPr>
            <a:endParaRPr lang="en-US" b="0" i="0">
              <a:solidFill>
                <a:srgbClr val="000000"/>
              </a:solidFill>
              <a:effectLst/>
              <a:latin typeface="Segoe UI" panose="020B0502040204020203" pitchFamily="34" charset="0"/>
            </a:endParaRPr>
          </a:p>
          <a:p>
            <a:pPr marL="0" indent="0" algn="ctr" rtl="0" fontAlgn="base">
              <a:buNone/>
            </a:pPr>
            <a:r>
              <a:rPr lang="en-US" b="1" i="1" u="none" strike="noStrike">
                <a:solidFill>
                  <a:srgbClr val="263544"/>
                </a:solidFill>
                <a:effectLst/>
                <a:latin typeface="MrEavesXLModOT"/>
              </a:rPr>
              <a:t>And, be sure to keep donors informed.</a:t>
            </a:r>
            <a:endParaRPr lang="en-US" b="0" i="0">
              <a:solidFill>
                <a:srgbClr val="000000"/>
              </a:solidFill>
              <a:effectLst/>
              <a:latin typeface="Segoe UI" panose="020B0502040204020203" pitchFamily="34" charset="0"/>
            </a:endParaRPr>
          </a:p>
          <a:p>
            <a:endParaRPr lang="en-US"/>
          </a:p>
        </p:txBody>
      </p:sp>
    </p:spTree>
    <p:extLst>
      <p:ext uri="{BB962C8B-B14F-4D97-AF65-F5344CB8AC3E}">
        <p14:creationId xmlns:p14="http://schemas.microsoft.com/office/powerpoint/2010/main" val="187969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6836-F99E-8E48-B018-AE68AE7B3D6E}"/>
              </a:ext>
            </a:extLst>
          </p:cNvPr>
          <p:cNvSpPr>
            <a:spLocks noGrp="1"/>
          </p:cNvSpPr>
          <p:nvPr>
            <p:ph type="title"/>
          </p:nvPr>
        </p:nvSpPr>
        <p:spPr/>
        <p:txBody>
          <a:bodyPr/>
          <a:lstStyle/>
          <a:p>
            <a:r>
              <a:rPr lang="en-US" b="1" i="0">
                <a:solidFill>
                  <a:srgbClr val="5735C4"/>
                </a:solidFill>
                <a:effectLst/>
                <a:latin typeface="MrEavesXLModOT" panose="020B0603060502020204"/>
              </a:rPr>
              <a:t>SUMMARY</a:t>
            </a:r>
            <a:endParaRPr lang="en-US"/>
          </a:p>
        </p:txBody>
      </p:sp>
      <p:sp>
        <p:nvSpPr>
          <p:cNvPr id="3" name="Content Placeholder 2">
            <a:extLst>
              <a:ext uri="{FF2B5EF4-FFF2-40B4-BE49-F238E27FC236}">
                <a16:creationId xmlns:a16="http://schemas.microsoft.com/office/drawing/2014/main" id="{06BBE300-B0B0-96A0-C41E-3AC52D7C3840}"/>
              </a:ext>
            </a:extLst>
          </p:cNvPr>
          <p:cNvSpPr>
            <a:spLocks noGrp="1"/>
          </p:cNvSpPr>
          <p:nvPr>
            <p:ph sz="quarter" idx="10"/>
          </p:nvPr>
        </p:nvSpPr>
        <p:spPr>
          <a:xfrm>
            <a:off x="628650" y="1672432"/>
            <a:ext cx="7886700" cy="2473325"/>
          </a:xfrm>
        </p:spPr>
        <p:txBody>
          <a:bodyPr lIns="91440" tIns="45720" rIns="91440" bIns="45720" anchor="t"/>
          <a:lstStyle/>
          <a:p>
            <a:pPr algn="l" rtl="0" fontAlgn="base">
              <a:lnSpc>
                <a:spcPct val="100000"/>
              </a:lnSpc>
              <a:spcBef>
                <a:spcPts val="0"/>
              </a:spcBef>
              <a:spcAft>
                <a:spcPts val="600"/>
              </a:spcAft>
              <a:buFont typeface="Arial" panose="020B0604020202020204" pitchFamily="34" charset="0"/>
              <a:buChar char="•"/>
            </a:pPr>
            <a:r>
              <a:rPr lang="en-US" sz="1800" b="0" i="0" u="none" strike="noStrike">
                <a:solidFill>
                  <a:srgbClr val="263544"/>
                </a:solidFill>
                <a:effectLst/>
                <a:latin typeface="MrEavesXLModOT"/>
              </a:rPr>
              <a:t>Online fundraising is </a:t>
            </a:r>
            <a:r>
              <a:rPr lang="en-US" sz="1800" b="1" i="0" u="none" strike="noStrike">
                <a:solidFill>
                  <a:srgbClr val="263544"/>
                </a:solidFill>
                <a:effectLst/>
                <a:latin typeface="MrEavesXLModOT"/>
              </a:rPr>
              <a:t>thriving</a:t>
            </a:r>
            <a:r>
              <a:rPr lang="en-US" sz="1800" b="0" i="0" u="none" strike="noStrike">
                <a:solidFill>
                  <a:srgbClr val="263544"/>
                </a:solidFill>
                <a:effectLst/>
                <a:latin typeface="MrEavesXLModOT"/>
              </a:rPr>
              <a:t>. Leverage current technology to increase impact</a:t>
            </a:r>
            <a:r>
              <a:rPr lang="en-US" sz="1800" b="0" i="0">
                <a:solidFill>
                  <a:srgbClr val="000000"/>
                </a:solidFill>
                <a:effectLst/>
                <a:latin typeface="MrEavesXLModOT"/>
              </a:rPr>
              <a:t>​.</a:t>
            </a:r>
            <a:endParaRPr lang="en-US" sz="1800" b="0" i="0">
              <a:solidFill>
                <a:srgbClr val="000000"/>
              </a:solidFill>
              <a:effectLst/>
              <a:latin typeface="Arial" panose="020B0604020202020204" pitchFamily="34" charset="0"/>
            </a:endParaRPr>
          </a:p>
          <a:p>
            <a:pPr algn="l" rtl="0" fontAlgn="base">
              <a:lnSpc>
                <a:spcPct val="100000"/>
              </a:lnSpc>
              <a:spcBef>
                <a:spcPts val="0"/>
              </a:spcBef>
              <a:spcAft>
                <a:spcPts val="600"/>
              </a:spcAft>
              <a:buFont typeface="Arial" panose="020B0604020202020204" pitchFamily="34" charset="0"/>
              <a:buChar char="•"/>
            </a:pPr>
            <a:r>
              <a:rPr lang="en-US" sz="1800" b="0" i="0" u="none" strike="noStrike">
                <a:solidFill>
                  <a:srgbClr val="263544"/>
                </a:solidFill>
                <a:effectLst/>
                <a:latin typeface="MrEavesXLModOT"/>
              </a:rPr>
              <a:t>Fundraising tools such as </a:t>
            </a:r>
            <a:r>
              <a:rPr lang="en-US" sz="1800" b="1" i="0" u="none" strike="noStrike">
                <a:solidFill>
                  <a:srgbClr val="263544"/>
                </a:solidFill>
                <a:effectLst/>
                <a:latin typeface="MrEavesXLModOT"/>
              </a:rPr>
              <a:t>social media, P2P</a:t>
            </a:r>
            <a:r>
              <a:rPr lang="en-US" sz="1800" b="0" i="0" u="none" strike="noStrike">
                <a:solidFill>
                  <a:srgbClr val="263544"/>
                </a:solidFill>
                <a:effectLst/>
                <a:latin typeface="MrEavesXLModOT"/>
              </a:rPr>
              <a:t>, etc. are viable avenues but should not be a primary fundraising strategy.</a:t>
            </a:r>
            <a:r>
              <a:rPr lang="en-US" sz="1800" b="0" i="0">
                <a:solidFill>
                  <a:srgbClr val="000000"/>
                </a:solidFill>
                <a:effectLst/>
                <a:latin typeface="MrEavesXLModOT"/>
              </a:rPr>
              <a:t>​</a:t>
            </a:r>
            <a:endParaRPr lang="en-US" sz="1800" b="0" i="0">
              <a:solidFill>
                <a:srgbClr val="000000"/>
              </a:solidFill>
              <a:effectLst/>
              <a:latin typeface="Arial" panose="020B0604020202020204" pitchFamily="34" charset="0"/>
            </a:endParaRPr>
          </a:p>
          <a:p>
            <a:pPr algn="l" rtl="0" fontAlgn="base">
              <a:lnSpc>
                <a:spcPct val="100000"/>
              </a:lnSpc>
              <a:spcBef>
                <a:spcPts val="0"/>
              </a:spcBef>
              <a:spcAft>
                <a:spcPts val="600"/>
              </a:spcAft>
              <a:buFont typeface="Arial" panose="020B0604020202020204" pitchFamily="34" charset="0"/>
              <a:buChar char="•"/>
            </a:pPr>
            <a:r>
              <a:rPr lang="en-US" sz="1800" b="0" i="0" u="none" strike="noStrike">
                <a:solidFill>
                  <a:srgbClr val="263544"/>
                </a:solidFill>
                <a:effectLst/>
                <a:latin typeface="MrEavesXLModOT"/>
              </a:rPr>
              <a:t>Give Baby Boomers &amp; Matures the appropriate attention they need, while building your pipeline with a </a:t>
            </a:r>
            <a:r>
              <a:rPr lang="en-US" sz="1800" b="1" i="0" u="none" strike="noStrike">
                <a:solidFill>
                  <a:srgbClr val="263544"/>
                </a:solidFill>
                <a:effectLst/>
                <a:latin typeface="MrEavesXLModOT"/>
              </a:rPr>
              <a:t>diverse prospect pool</a:t>
            </a:r>
            <a:r>
              <a:rPr lang="en-US" sz="1800" b="0" i="0" u="none" strike="noStrike">
                <a:solidFill>
                  <a:srgbClr val="263544"/>
                </a:solidFill>
                <a:effectLst/>
                <a:latin typeface="MrEavesXLModOT"/>
              </a:rPr>
              <a:t>!</a:t>
            </a:r>
            <a:r>
              <a:rPr lang="en-US" sz="1800" b="0" i="0">
                <a:solidFill>
                  <a:srgbClr val="000000"/>
                </a:solidFill>
                <a:effectLst/>
                <a:latin typeface="MrEavesXLModOT"/>
              </a:rPr>
              <a:t>​</a:t>
            </a:r>
            <a:endParaRPr lang="en-US" sz="1800" b="0" i="0">
              <a:solidFill>
                <a:srgbClr val="000000"/>
              </a:solidFill>
              <a:effectLst/>
              <a:latin typeface="Arial" panose="020B0604020202020204" pitchFamily="34" charset="0"/>
            </a:endParaRPr>
          </a:p>
          <a:p>
            <a:pPr algn="l" rtl="0" fontAlgn="base">
              <a:lnSpc>
                <a:spcPct val="100000"/>
              </a:lnSpc>
              <a:spcBef>
                <a:spcPts val="0"/>
              </a:spcBef>
              <a:spcAft>
                <a:spcPts val="600"/>
              </a:spcAft>
              <a:buFont typeface="Arial" panose="020B0604020202020204" pitchFamily="34" charset="0"/>
              <a:buChar char="•"/>
            </a:pPr>
            <a:r>
              <a:rPr lang="en-US" sz="1800" b="1" i="0" u="none" strike="noStrike">
                <a:solidFill>
                  <a:srgbClr val="263544"/>
                </a:solidFill>
                <a:effectLst/>
                <a:latin typeface="MrEavesXLModOT"/>
              </a:rPr>
              <a:t>Analytics</a:t>
            </a:r>
            <a:r>
              <a:rPr lang="en-US" sz="1800" b="0" i="0" u="none" strike="noStrike">
                <a:solidFill>
                  <a:srgbClr val="263544"/>
                </a:solidFill>
                <a:effectLst/>
                <a:latin typeface="MrEavesXLModOT"/>
              </a:rPr>
              <a:t> -&gt; powerful impact on results</a:t>
            </a:r>
            <a:endParaRPr lang="en-US" sz="1800" b="0" i="0">
              <a:solidFill>
                <a:srgbClr val="000000"/>
              </a:solidFill>
              <a:effectLst/>
              <a:latin typeface="Arial" panose="020B0604020202020204" pitchFamily="34" charset="0"/>
            </a:endParaRPr>
          </a:p>
          <a:p>
            <a:pPr marL="0" indent="0" algn="l" rtl="0" fontAlgn="base">
              <a:lnSpc>
                <a:spcPct val="100000"/>
              </a:lnSpc>
              <a:spcBef>
                <a:spcPts val="0"/>
              </a:spcBef>
              <a:spcAft>
                <a:spcPts val="600"/>
              </a:spcAft>
              <a:buNone/>
            </a:pPr>
            <a:endParaRPr lang="en-US" sz="1800" b="0" i="0">
              <a:solidFill>
                <a:srgbClr val="263544"/>
              </a:solidFill>
              <a:effectLst/>
              <a:latin typeface="MrEavesXLModOT"/>
            </a:endParaRPr>
          </a:p>
          <a:p>
            <a:pPr marL="0" indent="0">
              <a:lnSpc>
                <a:spcPct val="100000"/>
              </a:lnSpc>
              <a:spcBef>
                <a:spcPts val="0"/>
              </a:spcBef>
              <a:spcAft>
                <a:spcPts val="300"/>
              </a:spcAft>
              <a:buNone/>
            </a:pPr>
            <a:endParaRPr lang="en-US"/>
          </a:p>
        </p:txBody>
      </p:sp>
    </p:spTree>
    <p:extLst>
      <p:ext uri="{BB962C8B-B14F-4D97-AF65-F5344CB8AC3E}">
        <p14:creationId xmlns:p14="http://schemas.microsoft.com/office/powerpoint/2010/main" val="780866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4D1C-B258-31BD-A26E-9FA49BA77A0B}"/>
              </a:ext>
            </a:extLst>
          </p:cNvPr>
          <p:cNvSpPr>
            <a:spLocks noGrp="1"/>
          </p:cNvSpPr>
          <p:nvPr>
            <p:ph type="title"/>
          </p:nvPr>
        </p:nvSpPr>
        <p:spPr>
          <a:xfrm>
            <a:off x="579031" y="2002471"/>
            <a:ext cx="7886700" cy="1138559"/>
          </a:xfrm>
        </p:spPr>
        <p:txBody>
          <a:bodyPr anchor="ctr"/>
          <a:lstStyle/>
          <a:p>
            <a:pPr algn="ctr"/>
            <a:r>
              <a:rPr lang="en-US" sz="5400" b="1">
                <a:solidFill>
                  <a:srgbClr val="5735C4"/>
                </a:solidFill>
                <a:latin typeface="MrEavesXLModOT"/>
              </a:rPr>
              <a:t> Questions?  </a:t>
            </a:r>
            <a:endParaRPr lang="en-US" sz="5400" b="1">
              <a:solidFill>
                <a:srgbClr val="7030A0"/>
              </a:solidFill>
            </a:endParaRPr>
          </a:p>
        </p:txBody>
      </p:sp>
    </p:spTree>
    <p:extLst>
      <p:ext uri="{BB962C8B-B14F-4D97-AF65-F5344CB8AC3E}">
        <p14:creationId xmlns:p14="http://schemas.microsoft.com/office/powerpoint/2010/main" val="16671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1316-D358-DE96-0185-3A3F1247605A}"/>
              </a:ext>
            </a:extLst>
          </p:cNvPr>
          <p:cNvSpPr>
            <a:spLocks noGrp="1"/>
          </p:cNvSpPr>
          <p:nvPr>
            <p:ph type="title"/>
          </p:nvPr>
        </p:nvSpPr>
        <p:spPr>
          <a:xfrm>
            <a:off x="210612" y="750868"/>
            <a:ext cx="7886700" cy="540653"/>
          </a:xfrm>
        </p:spPr>
        <p:txBody>
          <a:bodyPr/>
          <a:lstStyle/>
          <a:p>
            <a:r>
              <a:rPr lang="en-US" b="1" i="0">
                <a:solidFill>
                  <a:srgbClr val="5735C4"/>
                </a:solidFill>
                <a:effectLst/>
                <a:latin typeface="MrEavesXLModOT"/>
              </a:rPr>
              <a:t>PRESENTERS</a:t>
            </a:r>
            <a:endParaRPr lang="en-US"/>
          </a:p>
        </p:txBody>
      </p:sp>
      <p:pic>
        <p:nvPicPr>
          <p:cNvPr id="1026" name="Picture 2">
            <a:extLst>
              <a:ext uri="{FF2B5EF4-FFF2-40B4-BE49-F238E27FC236}">
                <a16:creationId xmlns:a16="http://schemas.microsoft.com/office/drawing/2014/main" id="{F25E115E-B1C3-3290-1549-D82DEF95E7A5}"/>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97905" y="1217300"/>
            <a:ext cx="1768645" cy="2073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73B030-5C7E-44A8-10E1-AFED66132B81}"/>
              </a:ext>
            </a:extLst>
          </p:cNvPr>
          <p:cNvSpPr txBox="1"/>
          <p:nvPr/>
        </p:nvSpPr>
        <p:spPr>
          <a:xfrm>
            <a:off x="573788" y="3312519"/>
            <a:ext cx="3200400" cy="1077218"/>
          </a:xfrm>
          <a:prstGeom prst="rect">
            <a:avLst/>
          </a:prstGeom>
          <a:noFill/>
        </p:spPr>
        <p:txBody>
          <a:bodyPr wrap="square">
            <a:spAutoFit/>
          </a:bodyPr>
          <a:lstStyle/>
          <a:p>
            <a:pPr algn="ctr" rtl="0" fontAlgn="base"/>
            <a:r>
              <a:rPr lang="en-US" sz="1600" b="1" i="0" u="none" strike="noStrike">
                <a:solidFill>
                  <a:srgbClr val="000000"/>
                </a:solidFill>
                <a:effectLst/>
                <a:latin typeface="Arial" panose="020B0604020202020204" pitchFamily="34" charset="0"/>
              </a:rPr>
              <a:t>Jack Alotto, MA, CFRE</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1" u="none" strike="noStrike">
                <a:solidFill>
                  <a:srgbClr val="000000"/>
                </a:solidFill>
                <a:effectLst/>
                <a:latin typeface="Arial" panose="020B0604020202020204" pitchFamily="34" charset="0"/>
              </a:rPr>
              <a:t>Consultant-Trainer</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0" u="none" strike="noStrike">
                <a:solidFill>
                  <a:srgbClr val="000000"/>
                </a:solidFill>
                <a:effectLst/>
                <a:latin typeface="Arial" panose="020B0604020202020204" pitchFamily="34" charset="0"/>
              </a:rPr>
              <a:t>Fundraising Academy</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0" u="none" strike="noStrike">
                <a:solidFill>
                  <a:srgbClr val="000000"/>
                </a:solidFill>
                <a:effectLst/>
                <a:latin typeface="Arial" panose="020B0604020202020204" pitchFamily="34" charset="0"/>
              </a:rPr>
              <a:t>National University</a:t>
            </a:r>
            <a:endParaRPr lang="en-US" sz="1600" b="0" i="0">
              <a:solidFill>
                <a:srgbClr val="000000"/>
              </a:solidFill>
              <a:effectLst/>
              <a:latin typeface="Segoe UI" panose="020B0502040204020203" pitchFamily="34" charset="0"/>
            </a:endParaRPr>
          </a:p>
        </p:txBody>
      </p:sp>
      <p:pic>
        <p:nvPicPr>
          <p:cNvPr id="1028" name="Picture 4">
            <a:extLst>
              <a:ext uri="{FF2B5EF4-FFF2-40B4-BE49-F238E27FC236}">
                <a16:creationId xmlns:a16="http://schemas.microsoft.com/office/drawing/2014/main" id="{92C160FE-0ED2-8ACE-95F6-C5D9D91A9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363" y="1203284"/>
            <a:ext cx="1947259" cy="21302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D3FE2C-5176-C816-8370-A42170CA0340}"/>
              </a:ext>
            </a:extLst>
          </p:cNvPr>
          <p:cNvSpPr txBox="1"/>
          <p:nvPr/>
        </p:nvSpPr>
        <p:spPr>
          <a:xfrm>
            <a:off x="4910666" y="3284344"/>
            <a:ext cx="3522133" cy="1107996"/>
          </a:xfrm>
          <a:prstGeom prst="rect">
            <a:avLst/>
          </a:prstGeom>
          <a:noFill/>
        </p:spPr>
        <p:txBody>
          <a:bodyPr wrap="square">
            <a:spAutoFit/>
          </a:bodyPr>
          <a:lstStyle/>
          <a:p>
            <a:pPr algn="ctr" rtl="0" fontAlgn="base"/>
            <a:r>
              <a:rPr lang="en-US" b="1" i="0" u="none" strike="noStrike">
                <a:solidFill>
                  <a:srgbClr val="000000"/>
                </a:solidFill>
                <a:effectLst/>
                <a:latin typeface="Arial" panose="020B0604020202020204" pitchFamily="34" charset="0"/>
              </a:rPr>
              <a:t> </a:t>
            </a:r>
            <a:r>
              <a:rPr lang="en-US" sz="1600" b="1" i="0" u="none" strike="noStrike">
                <a:solidFill>
                  <a:srgbClr val="000000"/>
                </a:solidFill>
                <a:effectLst/>
                <a:latin typeface="Arial" panose="020B0604020202020204" pitchFamily="34" charset="0"/>
              </a:rPr>
              <a:t>LaShonda Williams, MPA, CFRE</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1" u="none" strike="noStrike">
                <a:solidFill>
                  <a:srgbClr val="000000"/>
                </a:solidFill>
                <a:effectLst/>
                <a:latin typeface="Arial" panose="020B0604020202020204" pitchFamily="34" charset="0"/>
              </a:rPr>
              <a:t>Consultant-Trainer</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0" u="none" strike="noStrike">
                <a:solidFill>
                  <a:srgbClr val="000000"/>
                </a:solidFill>
                <a:effectLst/>
                <a:latin typeface="Arial" panose="020B0604020202020204" pitchFamily="34" charset="0"/>
              </a:rPr>
              <a:t>Fundraising Academy</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0" u="none" strike="noStrike">
                <a:solidFill>
                  <a:srgbClr val="000000"/>
                </a:solidFill>
                <a:effectLst/>
                <a:latin typeface="Arial" panose="020B0604020202020204" pitchFamily="34" charset="0"/>
              </a:rPr>
              <a:t>National University</a:t>
            </a:r>
            <a:endParaRPr lang="en-US" sz="1600" b="0" i="0">
              <a:solidFill>
                <a:srgbClr val="000000"/>
              </a:solidFill>
              <a:effectLst/>
              <a:latin typeface="Segoe UI" panose="020B0502040204020203" pitchFamily="34" charset="0"/>
            </a:endParaRPr>
          </a:p>
        </p:txBody>
      </p:sp>
      <p:pic>
        <p:nvPicPr>
          <p:cNvPr id="1030" name="Picture 6">
            <a:extLst>
              <a:ext uri="{FF2B5EF4-FFF2-40B4-BE49-F238E27FC236}">
                <a16:creationId xmlns:a16="http://schemas.microsoft.com/office/drawing/2014/main" id="{AFF15227-DCEB-ACE7-6B8C-0CFB6C3A4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550" y="3333556"/>
            <a:ext cx="887412" cy="8919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79BC23E-6135-7031-C667-699686BD8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1" y="3333556"/>
            <a:ext cx="747868" cy="74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g object 16" descr="Background pattern&#10;&#10;Description automatically generated">
            <a:extLst>
              <a:ext uri="{FF2B5EF4-FFF2-40B4-BE49-F238E27FC236}">
                <a16:creationId xmlns:a16="http://schemas.microsoft.com/office/drawing/2014/main" id="{EC12DE98-F4F0-1AF3-0282-8571B2182195}"/>
              </a:ext>
            </a:extLst>
          </p:cNvPr>
          <p:cNvPicPr/>
          <p:nvPr/>
        </p:nvPicPr>
        <p:blipFill rotWithShape="1">
          <a:blip r:embed="rId2" cstate="print"/>
          <a:srcRect l="76" t="13739" r="-174" b="13913"/>
          <a:stretch/>
        </p:blipFill>
        <p:spPr>
          <a:xfrm>
            <a:off x="992" y="723304"/>
            <a:ext cx="9152960" cy="3714759"/>
          </a:xfrm>
          <a:prstGeom prst="rect">
            <a:avLst/>
          </a:prstGeom>
        </p:spPr>
      </p:pic>
      <p:pic>
        <p:nvPicPr>
          <p:cNvPr id="5" name="bg object 17">
            <a:extLst>
              <a:ext uri="{FF2B5EF4-FFF2-40B4-BE49-F238E27FC236}">
                <a16:creationId xmlns:a16="http://schemas.microsoft.com/office/drawing/2014/main" id="{5258B3F7-9A5B-5049-E01B-BF0530832F24}"/>
              </a:ext>
            </a:extLst>
          </p:cNvPr>
          <p:cNvPicPr>
            <a:picLocks noChangeAspect="1"/>
          </p:cNvPicPr>
          <p:nvPr/>
        </p:nvPicPr>
        <p:blipFill>
          <a:blip r:embed="rId3" cstate="print"/>
          <a:stretch>
            <a:fillRect/>
          </a:stretch>
        </p:blipFill>
        <p:spPr>
          <a:xfrm>
            <a:off x="2107316" y="714375"/>
            <a:ext cx="4991875" cy="3722809"/>
          </a:xfrm>
          <a:prstGeom prst="rect">
            <a:avLst/>
          </a:prstGeom>
        </p:spPr>
      </p:pic>
      <p:pic>
        <p:nvPicPr>
          <p:cNvPr id="7" name="Picture 6" descr="Text&#10;&#10;Description automatically generated">
            <a:extLst>
              <a:ext uri="{FF2B5EF4-FFF2-40B4-BE49-F238E27FC236}">
                <a16:creationId xmlns:a16="http://schemas.microsoft.com/office/drawing/2014/main" id="{760BD3FE-693D-B89F-39F0-CD887006E9C1}"/>
              </a:ext>
            </a:extLst>
          </p:cNvPr>
          <p:cNvPicPr>
            <a:picLocks noChangeAspect="1"/>
          </p:cNvPicPr>
          <p:nvPr/>
        </p:nvPicPr>
        <p:blipFill>
          <a:blip r:embed="rId4"/>
          <a:stretch>
            <a:fillRect/>
          </a:stretch>
        </p:blipFill>
        <p:spPr>
          <a:xfrm>
            <a:off x="2337263" y="1017392"/>
            <a:ext cx="4487332" cy="3231594"/>
          </a:xfrm>
          <a:prstGeom prst="rect">
            <a:avLst/>
          </a:prstGeom>
        </p:spPr>
      </p:pic>
      <p:sp>
        <p:nvSpPr>
          <p:cNvPr id="9" name="TextBox 8">
            <a:extLst>
              <a:ext uri="{FF2B5EF4-FFF2-40B4-BE49-F238E27FC236}">
                <a16:creationId xmlns:a16="http://schemas.microsoft.com/office/drawing/2014/main" id="{3969E9C1-66D4-5F58-6FCF-4E43A6D54519}"/>
              </a:ext>
            </a:extLst>
          </p:cNvPr>
          <p:cNvSpPr txBox="1"/>
          <p:nvPr/>
        </p:nvSpPr>
        <p:spPr>
          <a:xfrm>
            <a:off x="7044188" y="851075"/>
            <a:ext cx="2038815" cy="1015663"/>
          </a:xfrm>
          <a:prstGeom prst="rect">
            <a:avLst/>
          </a:prstGeom>
          <a:noFill/>
        </p:spPr>
        <p:txBody>
          <a:bodyPr wrap="square" rtlCol="0">
            <a:spAutoFit/>
          </a:bodyPr>
          <a:lstStyle/>
          <a:p>
            <a:pPr algn="ctr"/>
            <a:r>
              <a:rPr lang="en-US" sz="2000" b="1">
                <a:solidFill>
                  <a:schemeClr val="bg1"/>
                </a:solidFill>
              </a:rPr>
              <a:t>ICON Discount Code: community</a:t>
            </a:r>
          </a:p>
        </p:txBody>
      </p:sp>
      <p:grpSp>
        <p:nvGrpSpPr>
          <p:cNvPr id="41" name="object 6">
            <a:extLst>
              <a:ext uri="{FF2B5EF4-FFF2-40B4-BE49-F238E27FC236}">
                <a16:creationId xmlns:a16="http://schemas.microsoft.com/office/drawing/2014/main" id="{093F54BC-A967-47CE-943B-AA564678379D}"/>
              </a:ext>
            </a:extLst>
          </p:cNvPr>
          <p:cNvGrpSpPr>
            <a:grpSpLocks noChangeAspect="1"/>
          </p:cNvGrpSpPr>
          <p:nvPr/>
        </p:nvGrpSpPr>
        <p:grpSpPr>
          <a:xfrm>
            <a:off x="245177" y="908325"/>
            <a:ext cx="2341336" cy="381860"/>
            <a:chOff x="6039942" y="8723801"/>
            <a:chExt cx="8042199" cy="1311643"/>
          </a:xfrm>
        </p:grpSpPr>
        <p:sp>
          <p:nvSpPr>
            <p:cNvPr id="14" name="object 8">
              <a:extLst>
                <a:ext uri="{FF2B5EF4-FFF2-40B4-BE49-F238E27FC236}">
                  <a16:creationId xmlns:a16="http://schemas.microsoft.com/office/drawing/2014/main" id="{15586250-98DA-2C2A-4846-5ECBFD485E8D}"/>
                </a:ext>
              </a:extLst>
            </p:cNvPr>
            <p:cNvSpPr/>
            <p:nvPr/>
          </p:nvSpPr>
          <p:spPr>
            <a:xfrm>
              <a:off x="9985019" y="8964123"/>
              <a:ext cx="8890" cy="722630"/>
            </a:xfrm>
            <a:custGeom>
              <a:avLst/>
              <a:gdLst/>
              <a:ahLst/>
              <a:cxnLst/>
              <a:rect l="l" t="t" r="r" b="b"/>
              <a:pathLst>
                <a:path w="8890" h="722629">
                  <a:moveTo>
                    <a:pt x="8509" y="1270"/>
                  </a:moveTo>
                  <a:lnTo>
                    <a:pt x="7988" y="1270"/>
                  </a:lnTo>
                  <a:lnTo>
                    <a:pt x="7988" y="0"/>
                  </a:lnTo>
                  <a:lnTo>
                    <a:pt x="508" y="0"/>
                  </a:lnTo>
                  <a:lnTo>
                    <a:pt x="508" y="1270"/>
                  </a:lnTo>
                  <a:lnTo>
                    <a:pt x="0" y="1270"/>
                  </a:lnTo>
                  <a:lnTo>
                    <a:pt x="0" y="2540"/>
                  </a:lnTo>
                  <a:lnTo>
                    <a:pt x="0" y="721360"/>
                  </a:lnTo>
                  <a:lnTo>
                    <a:pt x="1219" y="721360"/>
                  </a:lnTo>
                  <a:lnTo>
                    <a:pt x="1219" y="722630"/>
                  </a:lnTo>
                  <a:lnTo>
                    <a:pt x="7277" y="722630"/>
                  </a:lnTo>
                  <a:lnTo>
                    <a:pt x="7277" y="721360"/>
                  </a:lnTo>
                  <a:lnTo>
                    <a:pt x="8509" y="721360"/>
                  </a:lnTo>
                  <a:lnTo>
                    <a:pt x="8509" y="2540"/>
                  </a:lnTo>
                  <a:lnTo>
                    <a:pt x="8509" y="1270"/>
                  </a:lnTo>
                  <a:close/>
                </a:path>
              </a:pathLst>
            </a:custGeom>
            <a:solidFill>
              <a:srgbClr val="21418C"/>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9">
              <a:extLst>
                <a:ext uri="{FF2B5EF4-FFF2-40B4-BE49-F238E27FC236}">
                  <a16:creationId xmlns:a16="http://schemas.microsoft.com/office/drawing/2014/main" id="{CF804E04-4BF3-3EFB-23C1-172E390CFFBE}"/>
                </a:ext>
              </a:extLst>
            </p:cNvPr>
            <p:cNvSpPr/>
            <p:nvPr/>
          </p:nvSpPr>
          <p:spPr>
            <a:xfrm>
              <a:off x="9973691" y="8804814"/>
              <a:ext cx="4108450" cy="1230630"/>
            </a:xfrm>
            <a:custGeom>
              <a:avLst/>
              <a:gdLst/>
              <a:ahLst/>
              <a:cxnLst/>
              <a:rect l="l" t="t" r="r" b="b"/>
              <a:pathLst>
                <a:path w="4108450" h="1230629">
                  <a:moveTo>
                    <a:pt x="31203" y="161848"/>
                  </a:moveTo>
                  <a:lnTo>
                    <a:pt x="31165" y="156171"/>
                  </a:lnTo>
                  <a:lnTo>
                    <a:pt x="27724" y="152222"/>
                  </a:lnTo>
                  <a:lnTo>
                    <a:pt x="24879" y="150393"/>
                  </a:lnTo>
                  <a:lnTo>
                    <a:pt x="21894" y="148437"/>
                  </a:lnTo>
                  <a:lnTo>
                    <a:pt x="18859" y="147701"/>
                  </a:lnTo>
                  <a:lnTo>
                    <a:pt x="18859" y="169303"/>
                  </a:lnTo>
                  <a:lnTo>
                    <a:pt x="15582" y="164376"/>
                  </a:lnTo>
                  <a:lnTo>
                    <a:pt x="12293" y="169303"/>
                  </a:lnTo>
                  <a:lnTo>
                    <a:pt x="15582" y="164363"/>
                  </a:lnTo>
                  <a:lnTo>
                    <a:pt x="17272" y="161848"/>
                  </a:lnTo>
                  <a:lnTo>
                    <a:pt x="15595" y="164376"/>
                  </a:lnTo>
                  <a:lnTo>
                    <a:pt x="18859" y="169303"/>
                  </a:lnTo>
                  <a:lnTo>
                    <a:pt x="18859" y="147701"/>
                  </a:lnTo>
                  <a:lnTo>
                    <a:pt x="15582" y="147662"/>
                  </a:lnTo>
                  <a:lnTo>
                    <a:pt x="12357" y="147688"/>
                  </a:lnTo>
                  <a:lnTo>
                    <a:pt x="9271" y="148437"/>
                  </a:lnTo>
                  <a:lnTo>
                    <a:pt x="6273" y="150393"/>
                  </a:lnTo>
                  <a:lnTo>
                    <a:pt x="3403" y="152234"/>
                  </a:lnTo>
                  <a:lnTo>
                    <a:pt x="0" y="156171"/>
                  </a:lnTo>
                  <a:lnTo>
                    <a:pt x="0" y="884605"/>
                  </a:lnTo>
                  <a:lnTo>
                    <a:pt x="3416" y="888555"/>
                  </a:lnTo>
                  <a:lnTo>
                    <a:pt x="9271" y="892327"/>
                  </a:lnTo>
                  <a:lnTo>
                    <a:pt x="12357" y="893102"/>
                  </a:lnTo>
                  <a:lnTo>
                    <a:pt x="15582" y="893114"/>
                  </a:lnTo>
                  <a:lnTo>
                    <a:pt x="18808" y="893102"/>
                  </a:lnTo>
                  <a:lnTo>
                    <a:pt x="21894" y="892327"/>
                  </a:lnTo>
                  <a:lnTo>
                    <a:pt x="24879" y="890384"/>
                  </a:lnTo>
                  <a:lnTo>
                    <a:pt x="27736" y="888555"/>
                  </a:lnTo>
                  <a:lnTo>
                    <a:pt x="31165" y="884605"/>
                  </a:lnTo>
                  <a:lnTo>
                    <a:pt x="31203" y="878928"/>
                  </a:lnTo>
                  <a:lnTo>
                    <a:pt x="31203" y="161848"/>
                  </a:lnTo>
                  <a:close/>
                </a:path>
                <a:path w="4108450" h="1230629">
                  <a:moveTo>
                    <a:pt x="846785" y="34328"/>
                  </a:moveTo>
                  <a:lnTo>
                    <a:pt x="806818" y="26479"/>
                  </a:lnTo>
                  <a:lnTo>
                    <a:pt x="783475" y="25285"/>
                  </a:lnTo>
                  <a:lnTo>
                    <a:pt x="762635" y="26035"/>
                  </a:lnTo>
                  <a:lnTo>
                    <a:pt x="711174" y="37338"/>
                  </a:lnTo>
                  <a:lnTo>
                    <a:pt x="674712" y="60337"/>
                  </a:lnTo>
                  <a:lnTo>
                    <a:pt x="651040" y="92557"/>
                  </a:lnTo>
                  <a:lnTo>
                    <a:pt x="638543" y="131826"/>
                  </a:lnTo>
                  <a:lnTo>
                    <a:pt x="634619" y="174764"/>
                  </a:lnTo>
                  <a:lnTo>
                    <a:pt x="634619" y="181991"/>
                  </a:lnTo>
                  <a:lnTo>
                    <a:pt x="580364" y="181991"/>
                  </a:lnTo>
                  <a:lnTo>
                    <a:pt x="580364" y="281444"/>
                  </a:lnTo>
                  <a:lnTo>
                    <a:pt x="634619" y="281444"/>
                  </a:lnTo>
                  <a:lnTo>
                    <a:pt x="634619" y="499046"/>
                  </a:lnTo>
                  <a:lnTo>
                    <a:pt x="773849" y="499046"/>
                  </a:lnTo>
                  <a:lnTo>
                    <a:pt x="773849" y="281444"/>
                  </a:lnTo>
                  <a:lnTo>
                    <a:pt x="840765" y="281444"/>
                  </a:lnTo>
                  <a:lnTo>
                    <a:pt x="840765" y="181991"/>
                  </a:lnTo>
                  <a:lnTo>
                    <a:pt x="773849" y="181991"/>
                  </a:lnTo>
                  <a:lnTo>
                    <a:pt x="773849" y="177774"/>
                  </a:lnTo>
                  <a:lnTo>
                    <a:pt x="786828" y="140296"/>
                  </a:lnTo>
                  <a:lnTo>
                    <a:pt x="810628" y="133184"/>
                  </a:lnTo>
                  <a:lnTo>
                    <a:pt x="815441" y="133184"/>
                  </a:lnTo>
                  <a:lnTo>
                    <a:pt x="837742" y="138607"/>
                  </a:lnTo>
                  <a:lnTo>
                    <a:pt x="846785" y="34328"/>
                  </a:lnTo>
                  <a:close/>
                </a:path>
                <a:path w="4108450" h="1230629">
                  <a:moveTo>
                    <a:pt x="893762" y="856576"/>
                  </a:moveTo>
                  <a:lnTo>
                    <a:pt x="889850" y="808875"/>
                  </a:lnTo>
                  <a:lnTo>
                    <a:pt x="877328" y="766152"/>
                  </a:lnTo>
                  <a:lnTo>
                    <a:pt x="853363" y="731494"/>
                  </a:lnTo>
                  <a:lnTo>
                    <a:pt x="816000" y="707072"/>
                  </a:lnTo>
                  <a:lnTo>
                    <a:pt x="772007" y="696328"/>
                  </a:lnTo>
                  <a:lnTo>
                    <a:pt x="772007" y="892124"/>
                  </a:lnTo>
                  <a:lnTo>
                    <a:pt x="772007" y="902982"/>
                  </a:lnTo>
                  <a:lnTo>
                    <a:pt x="753440" y="941057"/>
                  </a:lnTo>
                  <a:lnTo>
                    <a:pt x="728014" y="948182"/>
                  </a:lnTo>
                  <a:lnTo>
                    <a:pt x="724789" y="948182"/>
                  </a:lnTo>
                  <a:lnTo>
                    <a:pt x="696087" y="927900"/>
                  </a:lnTo>
                  <a:lnTo>
                    <a:pt x="696087" y="923467"/>
                  </a:lnTo>
                  <a:lnTo>
                    <a:pt x="724839" y="895858"/>
                  </a:lnTo>
                  <a:lnTo>
                    <a:pt x="764171" y="892124"/>
                  </a:lnTo>
                  <a:lnTo>
                    <a:pt x="772007" y="892124"/>
                  </a:lnTo>
                  <a:lnTo>
                    <a:pt x="772007" y="696328"/>
                  </a:lnTo>
                  <a:lnTo>
                    <a:pt x="762901" y="695223"/>
                  </a:lnTo>
                  <a:lnTo>
                    <a:pt x="741273" y="694423"/>
                  </a:lnTo>
                  <a:lnTo>
                    <a:pt x="720318" y="695375"/>
                  </a:lnTo>
                  <a:lnTo>
                    <a:pt x="679323" y="702906"/>
                  </a:lnTo>
                  <a:lnTo>
                    <a:pt x="640067" y="717816"/>
                  </a:lnTo>
                  <a:lnTo>
                    <a:pt x="605726" y="739216"/>
                  </a:lnTo>
                  <a:lnTo>
                    <a:pt x="590600" y="752297"/>
                  </a:lnTo>
                  <a:lnTo>
                    <a:pt x="659892" y="821004"/>
                  </a:lnTo>
                  <a:lnTo>
                    <a:pt x="666775" y="815746"/>
                  </a:lnTo>
                  <a:lnTo>
                    <a:pt x="674141" y="810831"/>
                  </a:lnTo>
                  <a:lnTo>
                    <a:pt x="717283" y="794385"/>
                  </a:lnTo>
                  <a:lnTo>
                    <a:pt x="726808" y="793877"/>
                  </a:lnTo>
                  <a:lnTo>
                    <a:pt x="734542" y="794308"/>
                  </a:lnTo>
                  <a:lnTo>
                    <a:pt x="762952" y="812558"/>
                  </a:lnTo>
                  <a:lnTo>
                    <a:pt x="762952" y="823417"/>
                  </a:lnTo>
                  <a:lnTo>
                    <a:pt x="747179" y="823683"/>
                  </a:lnTo>
                  <a:lnTo>
                    <a:pt x="731240" y="824471"/>
                  </a:lnTo>
                  <a:lnTo>
                    <a:pt x="682726" y="830211"/>
                  </a:lnTo>
                  <a:lnTo>
                    <a:pt x="639381" y="843610"/>
                  </a:lnTo>
                  <a:lnTo>
                    <a:pt x="604888" y="866317"/>
                  </a:lnTo>
                  <a:lnTo>
                    <a:pt x="582815" y="900036"/>
                  </a:lnTo>
                  <a:lnTo>
                    <a:pt x="578586" y="931608"/>
                  </a:lnTo>
                  <a:lnTo>
                    <a:pt x="579158" y="943698"/>
                  </a:lnTo>
                  <a:lnTo>
                    <a:pt x="594245" y="986917"/>
                  </a:lnTo>
                  <a:lnTo>
                    <a:pt x="623201" y="1014679"/>
                  </a:lnTo>
                  <a:lnTo>
                    <a:pt x="660285" y="1028915"/>
                  </a:lnTo>
                  <a:lnTo>
                    <a:pt x="688835" y="1031963"/>
                  </a:lnTo>
                  <a:lnTo>
                    <a:pt x="699452" y="1031468"/>
                  </a:lnTo>
                  <a:lnTo>
                    <a:pt x="742734" y="1019568"/>
                  </a:lnTo>
                  <a:lnTo>
                    <a:pt x="766584" y="998207"/>
                  </a:lnTo>
                  <a:lnTo>
                    <a:pt x="767791" y="998207"/>
                  </a:lnTo>
                  <a:lnTo>
                    <a:pt x="767791" y="1023531"/>
                  </a:lnTo>
                  <a:lnTo>
                    <a:pt x="893762" y="1023531"/>
                  </a:lnTo>
                  <a:lnTo>
                    <a:pt x="893762" y="998207"/>
                  </a:lnTo>
                  <a:lnTo>
                    <a:pt x="893762" y="948182"/>
                  </a:lnTo>
                  <a:lnTo>
                    <a:pt x="893762" y="892124"/>
                  </a:lnTo>
                  <a:lnTo>
                    <a:pt x="893762" y="856576"/>
                  </a:lnTo>
                  <a:close/>
                </a:path>
                <a:path w="4108450" h="1230629">
                  <a:moveTo>
                    <a:pt x="1221130" y="181991"/>
                  </a:moveTo>
                  <a:lnTo>
                    <a:pt x="1081900" y="181991"/>
                  </a:lnTo>
                  <a:lnTo>
                    <a:pt x="1081900" y="349554"/>
                  </a:lnTo>
                  <a:lnTo>
                    <a:pt x="1081354" y="359486"/>
                  </a:lnTo>
                  <a:lnTo>
                    <a:pt x="1056919" y="392264"/>
                  </a:lnTo>
                  <a:lnTo>
                    <a:pt x="1050239" y="392963"/>
                  </a:lnTo>
                  <a:lnTo>
                    <a:pt x="1040079" y="392963"/>
                  </a:lnTo>
                  <a:lnTo>
                    <a:pt x="1019797" y="349554"/>
                  </a:lnTo>
                  <a:lnTo>
                    <a:pt x="1019797" y="181991"/>
                  </a:lnTo>
                  <a:lnTo>
                    <a:pt x="880579" y="181991"/>
                  </a:lnTo>
                  <a:lnTo>
                    <a:pt x="880579" y="374878"/>
                  </a:lnTo>
                  <a:lnTo>
                    <a:pt x="880897" y="386651"/>
                  </a:lnTo>
                  <a:lnTo>
                    <a:pt x="888746" y="433793"/>
                  </a:lnTo>
                  <a:lnTo>
                    <a:pt x="910805" y="474027"/>
                  </a:lnTo>
                  <a:lnTo>
                    <a:pt x="950036" y="500875"/>
                  </a:lnTo>
                  <a:lnTo>
                    <a:pt x="993889" y="507479"/>
                  </a:lnTo>
                  <a:lnTo>
                    <a:pt x="1008824" y="506666"/>
                  </a:lnTo>
                  <a:lnTo>
                    <a:pt x="1048461" y="494525"/>
                  </a:lnTo>
                  <a:lnTo>
                    <a:pt x="1084300" y="464083"/>
                  </a:lnTo>
                  <a:lnTo>
                    <a:pt x="1085507" y="464083"/>
                  </a:lnTo>
                  <a:lnTo>
                    <a:pt x="1085507" y="499046"/>
                  </a:lnTo>
                  <a:lnTo>
                    <a:pt x="1221130" y="499046"/>
                  </a:lnTo>
                  <a:lnTo>
                    <a:pt x="1221130" y="181991"/>
                  </a:lnTo>
                  <a:close/>
                </a:path>
                <a:path w="4108450" h="1230629">
                  <a:moveTo>
                    <a:pt x="1231011" y="998397"/>
                  </a:moveTo>
                  <a:lnTo>
                    <a:pt x="1161122" y="901166"/>
                  </a:lnTo>
                  <a:lnTo>
                    <a:pt x="1156284" y="906386"/>
                  </a:lnTo>
                  <a:lnTo>
                    <a:pt x="1150061" y="910513"/>
                  </a:lnTo>
                  <a:lnTo>
                    <a:pt x="1134770" y="916546"/>
                  </a:lnTo>
                  <a:lnTo>
                    <a:pt x="1126947" y="918044"/>
                  </a:lnTo>
                  <a:lnTo>
                    <a:pt x="1112062" y="918044"/>
                  </a:lnTo>
                  <a:lnTo>
                    <a:pt x="1076807" y="900874"/>
                  </a:lnTo>
                  <a:lnTo>
                    <a:pt x="1064666" y="874445"/>
                  </a:lnTo>
                  <a:lnTo>
                    <a:pt x="1064666" y="856780"/>
                  </a:lnTo>
                  <a:lnTo>
                    <a:pt x="1086866" y="820902"/>
                  </a:lnTo>
                  <a:lnTo>
                    <a:pt x="1112062" y="811961"/>
                  </a:lnTo>
                  <a:lnTo>
                    <a:pt x="1126147" y="811961"/>
                  </a:lnTo>
                  <a:lnTo>
                    <a:pt x="1133665" y="813422"/>
                  </a:lnTo>
                  <a:lnTo>
                    <a:pt x="1149324" y="819238"/>
                  </a:lnTo>
                  <a:lnTo>
                    <a:pt x="1155674" y="823417"/>
                  </a:lnTo>
                  <a:lnTo>
                    <a:pt x="1160513" y="828840"/>
                  </a:lnTo>
                  <a:lnTo>
                    <a:pt x="1229804" y="728776"/>
                  </a:lnTo>
                  <a:lnTo>
                    <a:pt x="1194257" y="709803"/>
                  </a:lnTo>
                  <a:lnTo>
                    <a:pt x="1155750" y="698627"/>
                  </a:lnTo>
                  <a:lnTo>
                    <a:pt x="1114691" y="694423"/>
                  </a:lnTo>
                  <a:lnTo>
                    <a:pt x="1095159" y="695185"/>
                  </a:lnTo>
                  <a:lnTo>
                    <a:pt x="1040853" y="706475"/>
                  </a:lnTo>
                  <a:lnTo>
                    <a:pt x="994689" y="730338"/>
                  </a:lnTo>
                  <a:lnTo>
                    <a:pt x="958951" y="765467"/>
                  </a:lnTo>
                  <a:lnTo>
                    <a:pt x="935812" y="811047"/>
                  </a:lnTo>
                  <a:lnTo>
                    <a:pt x="927849" y="865009"/>
                  </a:lnTo>
                  <a:lnTo>
                    <a:pt x="928712" y="884110"/>
                  </a:lnTo>
                  <a:lnTo>
                    <a:pt x="941705" y="935532"/>
                  </a:lnTo>
                  <a:lnTo>
                    <a:pt x="968603" y="977455"/>
                  </a:lnTo>
                  <a:lnTo>
                    <a:pt x="1007249" y="1008913"/>
                  </a:lnTo>
                  <a:lnTo>
                    <a:pt x="1056043" y="1028801"/>
                  </a:lnTo>
                  <a:lnTo>
                    <a:pt x="1112901" y="1035583"/>
                  </a:lnTo>
                  <a:lnTo>
                    <a:pt x="1130160" y="1034910"/>
                  </a:lnTo>
                  <a:lnTo>
                    <a:pt x="1179474" y="1024788"/>
                  </a:lnTo>
                  <a:lnTo>
                    <a:pt x="1220343" y="1005890"/>
                  </a:lnTo>
                  <a:lnTo>
                    <a:pt x="1231011" y="998397"/>
                  </a:lnTo>
                  <a:close/>
                </a:path>
                <a:path w="4108450" h="1230629">
                  <a:moveTo>
                    <a:pt x="1556486" y="856576"/>
                  </a:moveTo>
                  <a:lnTo>
                    <a:pt x="1552587" y="808875"/>
                  </a:lnTo>
                  <a:lnTo>
                    <a:pt x="1540065" y="766152"/>
                  </a:lnTo>
                  <a:lnTo>
                    <a:pt x="1516075" y="731494"/>
                  </a:lnTo>
                  <a:lnTo>
                    <a:pt x="1478749" y="707072"/>
                  </a:lnTo>
                  <a:lnTo>
                    <a:pt x="1434731" y="696328"/>
                  </a:lnTo>
                  <a:lnTo>
                    <a:pt x="1434731" y="892124"/>
                  </a:lnTo>
                  <a:lnTo>
                    <a:pt x="1434731" y="902982"/>
                  </a:lnTo>
                  <a:lnTo>
                    <a:pt x="1416164" y="941057"/>
                  </a:lnTo>
                  <a:lnTo>
                    <a:pt x="1390738" y="948182"/>
                  </a:lnTo>
                  <a:lnTo>
                    <a:pt x="1387525" y="948182"/>
                  </a:lnTo>
                  <a:lnTo>
                    <a:pt x="1383995" y="947674"/>
                  </a:lnTo>
                  <a:lnTo>
                    <a:pt x="1376387" y="945680"/>
                  </a:lnTo>
                  <a:lnTo>
                    <a:pt x="1372844" y="944168"/>
                  </a:lnTo>
                  <a:lnTo>
                    <a:pt x="1369631" y="942149"/>
                  </a:lnTo>
                  <a:lnTo>
                    <a:pt x="1366405" y="940155"/>
                  </a:lnTo>
                  <a:lnTo>
                    <a:pt x="1363827" y="937641"/>
                  </a:lnTo>
                  <a:lnTo>
                    <a:pt x="1359801" y="931608"/>
                  </a:lnTo>
                  <a:lnTo>
                    <a:pt x="1358773" y="927900"/>
                  </a:lnTo>
                  <a:lnTo>
                    <a:pt x="1358773" y="923467"/>
                  </a:lnTo>
                  <a:lnTo>
                    <a:pt x="1387576" y="895858"/>
                  </a:lnTo>
                  <a:lnTo>
                    <a:pt x="1426895" y="892124"/>
                  </a:lnTo>
                  <a:lnTo>
                    <a:pt x="1434731" y="892124"/>
                  </a:lnTo>
                  <a:lnTo>
                    <a:pt x="1434731" y="696328"/>
                  </a:lnTo>
                  <a:lnTo>
                    <a:pt x="1425613" y="695223"/>
                  </a:lnTo>
                  <a:lnTo>
                    <a:pt x="1403985" y="694423"/>
                  </a:lnTo>
                  <a:lnTo>
                    <a:pt x="1383042" y="695375"/>
                  </a:lnTo>
                  <a:lnTo>
                    <a:pt x="1342059" y="702906"/>
                  </a:lnTo>
                  <a:lnTo>
                    <a:pt x="1302829" y="717816"/>
                  </a:lnTo>
                  <a:lnTo>
                    <a:pt x="1268450" y="739216"/>
                  </a:lnTo>
                  <a:lnTo>
                    <a:pt x="1253299" y="752297"/>
                  </a:lnTo>
                  <a:lnTo>
                    <a:pt x="1322616" y="821004"/>
                  </a:lnTo>
                  <a:lnTo>
                    <a:pt x="1329512" y="815746"/>
                  </a:lnTo>
                  <a:lnTo>
                    <a:pt x="1336878" y="810831"/>
                  </a:lnTo>
                  <a:lnTo>
                    <a:pt x="1380020" y="794385"/>
                  </a:lnTo>
                  <a:lnTo>
                    <a:pt x="1389507" y="793877"/>
                  </a:lnTo>
                  <a:lnTo>
                    <a:pt x="1397266" y="794308"/>
                  </a:lnTo>
                  <a:lnTo>
                    <a:pt x="1425702" y="812558"/>
                  </a:lnTo>
                  <a:lnTo>
                    <a:pt x="1425702" y="823417"/>
                  </a:lnTo>
                  <a:lnTo>
                    <a:pt x="1409928" y="823683"/>
                  </a:lnTo>
                  <a:lnTo>
                    <a:pt x="1393964" y="824471"/>
                  </a:lnTo>
                  <a:lnTo>
                    <a:pt x="1345476" y="830211"/>
                  </a:lnTo>
                  <a:lnTo>
                    <a:pt x="1302131" y="843610"/>
                  </a:lnTo>
                  <a:lnTo>
                    <a:pt x="1267612" y="866317"/>
                  </a:lnTo>
                  <a:lnTo>
                    <a:pt x="1245552" y="900036"/>
                  </a:lnTo>
                  <a:lnTo>
                    <a:pt x="1241336" y="931608"/>
                  </a:lnTo>
                  <a:lnTo>
                    <a:pt x="1241907" y="943698"/>
                  </a:lnTo>
                  <a:lnTo>
                    <a:pt x="1256995" y="986917"/>
                  </a:lnTo>
                  <a:lnTo>
                    <a:pt x="1285938" y="1014679"/>
                  </a:lnTo>
                  <a:lnTo>
                    <a:pt x="1323022" y="1028915"/>
                  </a:lnTo>
                  <a:lnTo>
                    <a:pt x="1351559" y="1031963"/>
                  </a:lnTo>
                  <a:lnTo>
                    <a:pt x="1362176" y="1031468"/>
                  </a:lnTo>
                  <a:lnTo>
                    <a:pt x="1405470" y="1019568"/>
                  </a:lnTo>
                  <a:lnTo>
                    <a:pt x="1429308" y="998207"/>
                  </a:lnTo>
                  <a:lnTo>
                    <a:pt x="1430540" y="998207"/>
                  </a:lnTo>
                  <a:lnTo>
                    <a:pt x="1430540" y="1023531"/>
                  </a:lnTo>
                  <a:lnTo>
                    <a:pt x="1556486" y="1023531"/>
                  </a:lnTo>
                  <a:lnTo>
                    <a:pt x="1556486" y="998207"/>
                  </a:lnTo>
                  <a:lnTo>
                    <a:pt x="1556486" y="948182"/>
                  </a:lnTo>
                  <a:lnTo>
                    <a:pt x="1556486" y="892124"/>
                  </a:lnTo>
                  <a:lnTo>
                    <a:pt x="1556486" y="856576"/>
                  </a:lnTo>
                  <a:close/>
                </a:path>
                <a:path w="4108450" h="1230629">
                  <a:moveTo>
                    <a:pt x="1614474" y="306158"/>
                  </a:moveTo>
                  <a:lnTo>
                    <a:pt x="1609344" y="259156"/>
                  </a:lnTo>
                  <a:lnTo>
                    <a:pt x="1591310" y="216662"/>
                  </a:lnTo>
                  <a:lnTo>
                    <a:pt x="1556461" y="185623"/>
                  </a:lnTo>
                  <a:lnTo>
                    <a:pt x="1517307" y="174307"/>
                  </a:lnTo>
                  <a:lnTo>
                    <a:pt x="1501470" y="173558"/>
                  </a:lnTo>
                  <a:lnTo>
                    <a:pt x="1486585" y="174371"/>
                  </a:lnTo>
                  <a:lnTo>
                    <a:pt x="1447076" y="186524"/>
                  </a:lnTo>
                  <a:lnTo>
                    <a:pt x="1411351" y="216954"/>
                  </a:lnTo>
                  <a:lnTo>
                    <a:pt x="1410106" y="216954"/>
                  </a:lnTo>
                  <a:lnTo>
                    <a:pt x="1410106" y="182003"/>
                  </a:lnTo>
                  <a:lnTo>
                    <a:pt x="1274508" y="182003"/>
                  </a:lnTo>
                  <a:lnTo>
                    <a:pt x="1274508" y="499046"/>
                  </a:lnTo>
                  <a:lnTo>
                    <a:pt x="1413738" y="499046"/>
                  </a:lnTo>
                  <a:lnTo>
                    <a:pt x="1413738" y="330263"/>
                  </a:lnTo>
                  <a:lnTo>
                    <a:pt x="1414284" y="320344"/>
                  </a:lnTo>
                  <a:lnTo>
                    <a:pt x="1435849" y="286880"/>
                  </a:lnTo>
                  <a:lnTo>
                    <a:pt x="1455140" y="286880"/>
                  </a:lnTo>
                  <a:lnTo>
                    <a:pt x="1475244" y="330263"/>
                  </a:lnTo>
                  <a:lnTo>
                    <a:pt x="1475244" y="499046"/>
                  </a:lnTo>
                  <a:lnTo>
                    <a:pt x="1614474" y="499046"/>
                  </a:lnTo>
                  <a:lnTo>
                    <a:pt x="1614474" y="306158"/>
                  </a:lnTo>
                  <a:close/>
                </a:path>
                <a:path w="4108450" h="1230629">
                  <a:moveTo>
                    <a:pt x="1954758" y="567842"/>
                  </a:moveTo>
                  <a:lnTo>
                    <a:pt x="1822157" y="567842"/>
                  </a:lnTo>
                  <a:lnTo>
                    <a:pt x="1822157" y="863803"/>
                  </a:lnTo>
                  <a:lnTo>
                    <a:pt x="1821230" y="874534"/>
                  </a:lnTo>
                  <a:lnTo>
                    <a:pt x="1799374" y="908634"/>
                  </a:lnTo>
                  <a:lnTo>
                    <a:pt x="1767878" y="917435"/>
                  </a:lnTo>
                  <a:lnTo>
                    <a:pt x="1755927" y="916457"/>
                  </a:lnTo>
                  <a:lnTo>
                    <a:pt x="1723517" y="893914"/>
                  </a:lnTo>
                  <a:lnTo>
                    <a:pt x="1716049" y="863803"/>
                  </a:lnTo>
                  <a:lnTo>
                    <a:pt x="1716874" y="853592"/>
                  </a:lnTo>
                  <a:lnTo>
                    <a:pt x="1736699" y="820178"/>
                  </a:lnTo>
                  <a:lnTo>
                    <a:pt x="1767878" y="811352"/>
                  </a:lnTo>
                  <a:lnTo>
                    <a:pt x="1779625" y="812330"/>
                  </a:lnTo>
                  <a:lnTo>
                    <a:pt x="1813839" y="835215"/>
                  </a:lnTo>
                  <a:lnTo>
                    <a:pt x="1822157" y="863803"/>
                  </a:lnTo>
                  <a:lnTo>
                    <a:pt x="1822157" y="567842"/>
                  </a:lnTo>
                  <a:lnTo>
                    <a:pt x="1815490" y="567842"/>
                  </a:lnTo>
                  <a:lnTo>
                    <a:pt x="1815490" y="731786"/>
                  </a:lnTo>
                  <a:lnTo>
                    <a:pt x="1814283" y="731786"/>
                  </a:lnTo>
                  <a:lnTo>
                    <a:pt x="1777530" y="706793"/>
                  </a:lnTo>
                  <a:lnTo>
                    <a:pt x="1731721" y="698042"/>
                  </a:lnTo>
                  <a:lnTo>
                    <a:pt x="1714474" y="698957"/>
                  </a:lnTo>
                  <a:lnTo>
                    <a:pt x="1669059" y="712508"/>
                  </a:lnTo>
                  <a:lnTo>
                    <a:pt x="1633448" y="739292"/>
                  </a:lnTo>
                  <a:lnTo>
                    <a:pt x="1607947" y="775500"/>
                  </a:lnTo>
                  <a:lnTo>
                    <a:pt x="1592326" y="818362"/>
                  </a:lnTo>
                  <a:lnTo>
                    <a:pt x="1587055" y="863803"/>
                  </a:lnTo>
                  <a:lnTo>
                    <a:pt x="1587639" y="879398"/>
                  </a:lnTo>
                  <a:lnTo>
                    <a:pt x="1596415" y="925283"/>
                  </a:lnTo>
                  <a:lnTo>
                    <a:pt x="1615338" y="966927"/>
                  </a:lnTo>
                  <a:lnTo>
                    <a:pt x="1644192" y="1000696"/>
                  </a:lnTo>
                  <a:lnTo>
                    <a:pt x="1683156" y="1023823"/>
                  </a:lnTo>
                  <a:lnTo>
                    <a:pt x="1731772" y="1031963"/>
                  </a:lnTo>
                  <a:lnTo>
                    <a:pt x="1746351" y="1031265"/>
                  </a:lnTo>
                  <a:lnTo>
                    <a:pt x="1787829" y="1020813"/>
                  </a:lnTo>
                  <a:lnTo>
                    <a:pt x="1820506" y="999515"/>
                  </a:lnTo>
                  <a:lnTo>
                    <a:pt x="1828241" y="990371"/>
                  </a:lnTo>
                  <a:lnTo>
                    <a:pt x="1829435" y="990371"/>
                  </a:lnTo>
                  <a:lnTo>
                    <a:pt x="1829435" y="1023531"/>
                  </a:lnTo>
                  <a:lnTo>
                    <a:pt x="1954758" y="1023531"/>
                  </a:lnTo>
                  <a:lnTo>
                    <a:pt x="1954758" y="990371"/>
                  </a:lnTo>
                  <a:lnTo>
                    <a:pt x="1954758" y="917435"/>
                  </a:lnTo>
                  <a:lnTo>
                    <a:pt x="1954758" y="811352"/>
                  </a:lnTo>
                  <a:lnTo>
                    <a:pt x="1954758" y="731786"/>
                  </a:lnTo>
                  <a:lnTo>
                    <a:pt x="1954758" y="567842"/>
                  </a:lnTo>
                  <a:close/>
                </a:path>
                <a:path w="4108450" h="1230629">
                  <a:moveTo>
                    <a:pt x="2016912" y="43357"/>
                  </a:moveTo>
                  <a:lnTo>
                    <a:pt x="1884311" y="43357"/>
                  </a:lnTo>
                  <a:lnTo>
                    <a:pt x="1884311" y="339318"/>
                  </a:lnTo>
                  <a:lnTo>
                    <a:pt x="1883384" y="350050"/>
                  </a:lnTo>
                  <a:lnTo>
                    <a:pt x="1861553" y="384149"/>
                  </a:lnTo>
                  <a:lnTo>
                    <a:pt x="1830057" y="392963"/>
                  </a:lnTo>
                  <a:lnTo>
                    <a:pt x="1818106" y="391985"/>
                  </a:lnTo>
                  <a:lnTo>
                    <a:pt x="1785696" y="369430"/>
                  </a:lnTo>
                  <a:lnTo>
                    <a:pt x="1778241" y="339318"/>
                  </a:lnTo>
                  <a:lnTo>
                    <a:pt x="1779066" y="329107"/>
                  </a:lnTo>
                  <a:lnTo>
                    <a:pt x="1798891" y="295694"/>
                  </a:lnTo>
                  <a:lnTo>
                    <a:pt x="1830057" y="286867"/>
                  </a:lnTo>
                  <a:lnTo>
                    <a:pt x="1841792" y="287858"/>
                  </a:lnTo>
                  <a:lnTo>
                    <a:pt x="1876005" y="310730"/>
                  </a:lnTo>
                  <a:lnTo>
                    <a:pt x="1884311" y="339318"/>
                  </a:lnTo>
                  <a:lnTo>
                    <a:pt x="1884311" y="43357"/>
                  </a:lnTo>
                  <a:lnTo>
                    <a:pt x="1877682" y="43357"/>
                  </a:lnTo>
                  <a:lnTo>
                    <a:pt x="1877682" y="207314"/>
                  </a:lnTo>
                  <a:lnTo>
                    <a:pt x="1876475" y="207314"/>
                  </a:lnTo>
                  <a:lnTo>
                    <a:pt x="1839722" y="182308"/>
                  </a:lnTo>
                  <a:lnTo>
                    <a:pt x="1793913" y="173570"/>
                  </a:lnTo>
                  <a:lnTo>
                    <a:pt x="1776653" y="174472"/>
                  </a:lnTo>
                  <a:lnTo>
                    <a:pt x="1731225" y="188023"/>
                  </a:lnTo>
                  <a:lnTo>
                    <a:pt x="1695627" y="214807"/>
                  </a:lnTo>
                  <a:lnTo>
                    <a:pt x="1670126" y="251015"/>
                  </a:lnTo>
                  <a:lnTo>
                    <a:pt x="1654505" y="293890"/>
                  </a:lnTo>
                  <a:lnTo>
                    <a:pt x="1649247" y="339318"/>
                  </a:lnTo>
                  <a:lnTo>
                    <a:pt x="1649831" y="354914"/>
                  </a:lnTo>
                  <a:lnTo>
                    <a:pt x="1658607" y="400799"/>
                  </a:lnTo>
                  <a:lnTo>
                    <a:pt x="1677530" y="442442"/>
                  </a:lnTo>
                  <a:lnTo>
                    <a:pt x="1706359" y="476211"/>
                  </a:lnTo>
                  <a:lnTo>
                    <a:pt x="1745335" y="499351"/>
                  </a:lnTo>
                  <a:lnTo>
                    <a:pt x="1793938" y="507479"/>
                  </a:lnTo>
                  <a:lnTo>
                    <a:pt x="1808518" y="506780"/>
                  </a:lnTo>
                  <a:lnTo>
                    <a:pt x="1849996" y="496328"/>
                  </a:lnTo>
                  <a:lnTo>
                    <a:pt x="1882686" y="475030"/>
                  </a:lnTo>
                  <a:lnTo>
                    <a:pt x="1890407" y="465886"/>
                  </a:lnTo>
                  <a:lnTo>
                    <a:pt x="1891626" y="465886"/>
                  </a:lnTo>
                  <a:lnTo>
                    <a:pt x="1891626" y="499046"/>
                  </a:lnTo>
                  <a:lnTo>
                    <a:pt x="2016912" y="499046"/>
                  </a:lnTo>
                  <a:lnTo>
                    <a:pt x="2016912" y="465886"/>
                  </a:lnTo>
                  <a:lnTo>
                    <a:pt x="2016912" y="392963"/>
                  </a:lnTo>
                  <a:lnTo>
                    <a:pt x="2016912" y="286867"/>
                  </a:lnTo>
                  <a:lnTo>
                    <a:pt x="2016912" y="207314"/>
                  </a:lnTo>
                  <a:lnTo>
                    <a:pt x="2016912" y="43357"/>
                  </a:lnTo>
                  <a:close/>
                </a:path>
                <a:path w="4108450" h="1230629">
                  <a:moveTo>
                    <a:pt x="2305481" y="176568"/>
                  </a:moveTo>
                  <a:lnTo>
                    <a:pt x="2299970" y="175260"/>
                  </a:lnTo>
                  <a:lnTo>
                    <a:pt x="2293721" y="174307"/>
                  </a:lnTo>
                  <a:lnTo>
                    <a:pt x="2286724" y="173748"/>
                  </a:lnTo>
                  <a:lnTo>
                    <a:pt x="2278977" y="173558"/>
                  </a:lnTo>
                  <a:lnTo>
                    <a:pt x="2265832" y="174345"/>
                  </a:lnTo>
                  <a:lnTo>
                    <a:pt x="2222157" y="192963"/>
                  </a:lnTo>
                  <a:lnTo>
                    <a:pt x="2201202" y="218160"/>
                  </a:lnTo>
                  <a:lnTo>
                    <a:pt x="2199995" y="218160"/>
                  </a:lnTo>
                  <a:lnTo>
                    <a:pt x="2199995" y="182003"/>
                  </a:lnTo>
                  <a:lnTo>
                    <a:pt x="2066188" y="182003"/>
                  </a:lnTo>
                  <a:lnTo>
                    <a:pt x="2066188" y="499046"/>
                  </a:lnTo>
                  <a:lnTo>
                    <a:pt x="2205418" y="499046"/>
                  </a:lnTo>
                  <a:lnTo>
                    <a:pt x="2205418" y="345338"/>
                  </a:lnTo>
                  <a:lnTo>
                    <a:pt x="2206434" y="334340"/>
                  </a:lnTo>
                  <a:lnTo>
                    <a:pt x="2230513" y="299923"/>
                  </a:lnTo>
                  <a:lnTo>
                    <a:pt x="2265095" y="291109"/>
                  </a:lnTo>
                  <a:lnTo>
                    <a:pt x="2269502" y="291109"/>
                  </a:lnTo>
                  <a:lnTo>
                    <a:pt x="2274430" y="291401"/>
                  </a:lnTo>
                  <a:lnTo>
                    <a:pt x="2285314" y="292595"/>
                  </a:lnTo>
                  <a:lnTo>
                    <a:pt x="2290191" y="293497"/>
                  </a:lnTo>
                  <a:lnTo>
                    <a:pt x="2294636" y="294703"/>
                  </a:lnTo>
                  <a:lnTo>
                    <a:pt x="2305481" y="176568"/>
                  </a:lnTo>
                  <a:close/>
                </a:path>
                <a:path w="4108450" h="1230629">
                  <a:moveTo>
                    <a:pt x="2341816" y="865009"/>
                  </a:moveTo>
                  <a:lnTo>
                    <a:pt x="2336876" y="822807"/>
                  </a:lnTo>
                  <a:lnTo>
                    <a:pt x="2323630" y="784237"/>
                  </a:lnTo>
                  <a:lnTo>
                    <a:pt x="2295817" y="743546"/>
                  </a:lnTo>
                  <a:lnTo>
                    <a:pt x="2257907" y="714514"/>
                  </a:lnTo>
                  <a:lnTo>
                    <a:pt x="2221954" y="700430"/>
                  </a:lnTo>
                  <a:lnTo>
                    <a:pt x="2221954" y="822807"/>
                  </a:lnTo>
                  <a:lnTo>
                    <a:pt x="2126145" y="822807"/>
                  </a:lnTo>
                  <a:lnTo>
                    <a:pt x="2155837" y="787412"/>
                  </a:lnTo>
                  <a:lnTo>
                    <a:pt x="2176195" y="784237"/>
                  </a:lnTo>
                  <a:lnTo>
                    <a:pt x="2186178" y="784923"/>
                  </a:lnTo>
                  <a:lnTo>
                    <a:pt x="2218880" y="807440"/>
                  </a:lnTo>
                  <a:lnTo>
                    <a:pt x="2221954" y="822807"/>
                  </a:lnTo>
                  <a:lnTo>
                    <a:pt x="2221954" y="700430"/>
                  </a:lnTo>
                  <a:lnTo>
                    <a:pt x="2210676" y="697674"/>
                  </a:lnTo>
                  <a:lnTo>
                    <a:pt x="2193239" y="695236"/>
                  </a:lnTo>
                  <a:lnTo>
                    <a:pt x="2174964" y="694423"/>
                  </a:lnTo>
                  <a:lnTo>
                    <a:pt x="2156866" y="695172"/>
                  </a:lnTo>
                  <a:lnTo>
                    <a:pt x="2105926" y="706488"/>
                  </a:lnTo>
                  <a:lnTo>
                    <a:pt x="2062327" y="730161"/>
                  </a:lnTo>
                  <a:lnTo>
                    <a:pt x="2028571" y="764946"/>
                  </a:lnTo>
                  <a:lnTo>
                    <a:pt x="2006155" y="810475"/>
                  </a:lnTo>
                  <a:lnTo>
                    <a:pt x="1998370" y="865009"/>
                  </a:lnTo>
                  <a:lnTo>
                    <a:pt x="1999310" y="885456"/>
                  </a:lnTo>
                  <a:lnTo>
                    <a:pt x="2013419" y="939152"/>
                  </a:lnTo>
                  <a:lnTo>
                    <a:pt x="2041613" y="981125"/>
                  </a:lnTo>
                  <a:lnTo>
                    <a:pt x="2080412" y="1011237"/>
                  </a:lnTo>
                  <a:lnTo>
                    <a:pt x="2127453" y="1029474"/>
                  </a:lnTo>
                  <a:lnTo>
                    <a:pt x="2177961" y="1035570"/>
                  </a:lnTo>
                  <a:lnTo>
                    <a:pt x="2203678" y="1034326"/>
                  </a:lnTo>
                  <a:lnTo>
                    <a:pt x="2250236" y="1024394"/>
                  </a:lnTo>
                  <a:lnTo>
                    <a:pt x="2289949" y="1004836"/>
                  </a:lnTo>
                  <a:lnTo>
                    <a:pt x="2320531" y="977709"/>
                  </a:lnTo>
                  <a:lnTo>
                    <a:pt x="2332278" y="961440"/>
                  </a:lnTo>
                  <a:lnTo>
                    <a:pt x="2277478" y="933716"/>
                  </a:lnTo>
                  <a:lnTo>
                    <a:pt x="2233422" y="911415"/>
                  </a:lnTo>
                  <a:lnTo>
                    <a:pt x="2199297" y="931989"/>
                  </a:lnTo>
                  <a:lnTo>
                    <a:pt x="2181593" y="933716"/>
                  </a:lnTo>
                  <a:lnTo>
                    <a:pt x="2175167" y="933716"/>
                  </a:lnTo>
                  <a:lnTo>
                    <a:pt x="2168829" y="932916"/>
                  </a:lnTo>
                  <a:lnTo>
                    <a:pt x="2156358" y="929703"/>
                  </a:lnTo>
                  <a:lnTo>
                    <a:pt x="2150745" y="927290"/>
                  </a:lnTo>
                  <a:lnTo>
                    <a:pt x="2145754" y="924064"/>
                  </a:lnTo>
                  <a:lnTo>
                    <a:pt x="2140686" y="920864"/>
                  </a:lnTo>
                  <a:lnTo>
                    <a:pt x="2136470" y="917041"/>
                  </a:lnTo>
                  <a:lnTo>
                    <a:pt x="2129650" y="908202"/>
                  </a:lnTo>
                  <a:lnTo>
                    <a:pt x="2127745" y="903185"/>
                  </a:lnTo>
                  <a:lnTo>
                    <a:pt x="2127351" y="897547"/>
                  </a:lnTo>
                  <a:lnTo>
                    <a:pt x="2340737" y="897547"/>
                  </a:lnTo>
                  <a:lnTo>
                    <a:pt x="2341118" y="893940"/>
                  </a:lnTo>
                  <a:lnTo>
                    <a:pt x="2341410" y="889419"/>
                  </a:lnTo>
                  <a:lnTo>
                    <a:pt x="2341638" y="883983"/>
                  </a:lnTo>
                  <a:lnTo>
                    <a:pt x="2341816" y="878560"/>
                  </a:lnTo>
                  <a:lnTo>
                    <a:pt x="2341816" y="865009"/>
                  </a:lnTo>
                  <a:close/>
                </a:path>
                <a:path w="4108450" h="1230629">
                  <a:moveTo>
                    <a:pt x="2622524" y="332092"/>
                  </a:moveTo>
                  <a:lnTo>
                    <a:pt x="2618625" y="284391"/>
                  </a:lnTo>
                  <a:lnTo>
                    <a:pt x="2606103" y="241681"/>
                  </a:lnTo>
                  <a:lnTo>
                    <a:pt x="2582113" y="207010"/>
                  </a:lnTo>
                  <a:lnTo>
                    <a:pt x="2544775" y="182600"/>
                  </a:lnTo>
                  <a:lnTo>
                    <a:pt x="2500769" y="171843"/>
                  </a:lnTo>
                  <a:lnTo>
                    <a:pt x="2500769" y="367652"/>
                  </a:lnTo>
                  <a:lnTo>
                    <a:pt x="2500769" y="378498"/>
                  </a:lnTo>
                  <a:lnTo>
                    <a:pt x="2482189" y="416585"/>
                  </a:lnTo>
                  <a:lnTo>
                    <a:pt x="2456777" y="423697"/>
                  </a:lnTo>
                  <a:lnTo>
                    <a:pt x="2453551" y="423697"/>
                  </a:lnTo>
                  <a:lnTo>
                    <a:pt x="2450033" y="423189"/>
                  </a:lnTo>
                  <a:lnTo>
                    <a:pt x="2442400" y="421195"/>
                  </a:lnTo>
                  <a:lnTo>
                    <a:pt x="2438882" y="419684"/>
                  </a:lnTo>
                  <a:lnTo>
                    <a:pt x="2435669" y="417664"/>
                  </a:lnTo>
                  <a:lnTo>
                    <a:pt x="2432443" y="415671"/>
                  </a:lnTo>
                  <a:lnTo>
                    <a:pt x="2429865" y="413156"/>
                  </a:lnTo>
                  <a:lnTo>
                    <a:pt x="2425839" y="407123"/>
                  </a:lnTo>
                  <a:lnTo>
                    <a:pt x="2424811" y="403415"/>
                  </a:lnTo>
                  <a:lnTo>
                    <a:pt x="2424811" y="398983"/>
                  </a:lnTo>
                  <a:lnTo>
                    <a:pt x="2453614" y="371373"/>
                  </a:lnTo>
                  <a:lnTo>
                    <a:pt x="2492933" y="367652"/>
                  </a:lnTo>
                  <a:lnTo>
                    <a:pt x="2500769" y="367652"/>
                  </a:lnTo>
                  <a:lnTo>
                    <a:pt x="2500769" y="171843"/>
                  </a:lnTo>
                  <a:lnTo>
                    <a:pt x="2491651" y="170738"/>
                  </a:lnTo>
                  <a:lnTo>
                    <a:pt x="2470023" y="169951"/>
                  </a:lnTo>
                  <a:lnTo>
                    <a:pt x="2449080" y="170891"/>
                  </a:lnTo>
                  <a:lnTo>
                    <a:pt x="2408097" y="178422"/>
                  </a:lnTo>
                  <a:lnTo>
                    <a:pt x="2368854" y="193332"/>
                  </a:lnTo>
                  <a:lnTo>
                    <a:pt x="2334488" y="214731"/>
                  </a:lnTo>
                  <a:lnTo>
                    <a:pt x="2319337" y="227812"/>
                  </a:lnTo>
                  <a:lnTo>
                    <a:pt x="2388654" y="296519"/>
                  </a:lnTo>
                  <a:lnTo>
                    <a:pt x="2395537" y="291261"/>
                  </a:lnTo>
                  <a:lnTo>
                    <a:pt x="2402903" y="286346"/>
                  </a:lnTo>
                  <a:lnTo>
                    <a:pt x="2446045" y="269900"/>
                  </a:lnTo>
                  <a:lnTo>
                    <a:pt x="2455545" y="269392"/>
                  </a:lnTo>
                  <a:lnTo>
                    <a:pt x="2463304" y="269836"/>
                  </a:lnTo>
                  <a:lnTo>
                    <a:pt x="2491740" y="288086"/>
                  </a:lnTo>
                  <a:lnTo>
                    <a:pt x="2491740" y="298932"/>
                  </a:lnTo>
                  <a:lnTo>
                    <a:pt x="2475966" y="299199"/>
                  </a:lnTo>
                  <a:lnTo>
                    <a:pt x="2460002" y="299999"/>
                  </a:lnTo>
                  <a:lnTo>
                    <a:pt x="2411514" y="305727"/>
                  </a:lnTo>
                  <a:lnTo>
                    <a:pt x="2368169" y="319125"/>
                  </a:lnTo>
                  <a:lnTo>
                    <a:pt x="2333637" y="341833"/>
                  </a:lnTo>
                  <a:lnTo>
                    <a:pt x="2311590" y="375564"/>
                  </a:lnTo>
                  <a:lnTo>
                    <a:pt x="2307374" y="407123"/>
                  </a:lnTo>
                  <a:lnTo>
                    <a:pt x="2307933" y="419214"/>
                  </a:lnTo>
                  <a:lnTo>
                    <a:pt x="2323020" y="462432"/>
                  </a:lnTo>
                  <a:lnTo>
                    <a:pt x="2351963" y="490194"/>
                  </a:lnTo>
                  <a:lnTo>
                    <a:pt x="2389060" y="504431"/>
                  </a:lnTo>
                  <a:lnTo>
                    <a:pt x="2417597" y="507479"/>
                  </a:lnTo>
                  <a:lnTo>
                    <a:pt x="2428214" y="506996"/>
                  </a:lnTo>
                  <a:lnTo>
                    <a:pt x="2471509" y="495084"/>
                  </a:lnTo>
                  <a:lnTo>
                    <a:pt x="2495346" y="473735"/>
                  </a:lnTo>
                  <a:lnTo>
                    <a:pt x="2496566" y="473735"/>
                  </a:lnTo>
                  <a:lnTo>
                    <a:pt x="2496566" y="499046"/>
                  </a:lnTo>
                  <a:lnTo>
                    <a:pt x="2622524" y="499046"/>
                  </a:lnTo>
                  <a:lnTo>
                    <a:pt x="2622524" y="473735"/>
                  </a:lnTo>
                  <a:lnTo>
                    <a:pt x="2622524" y="423697"/>
                  </a:lnTo>
                  <a:lnTo>
                    <a:pt x="2622524" y="367652"/>
                  </a:lnTo>
                  <a:lnTo>
                    <a:pt x="2622524" y="332092"/>
                  </a:lnTo>
                  <a:close/>
                </a:path>
                <a:path w="4108450" h="1230629">
                  <a:moveTo>
                    <a:pt x="2755620" y="48018"/>
                  </a:moveTo>
                  <a:close/>
                </a:path>
                <a:path w="4108450" h="1230629">
                  <a:moveTo>
                    <a:pt x="2802090" y="181991"/>
                  </a:moveTo>
                  <a:lnTo>
                    <a:pt x="2662859" y="181991"/>
                  </a:lnTo>
                  <a:lnTo>
                    <a:pt x="2662859" y="499046"/>
                  </a:lnTo>
                  <a:lnTo>
                    <a:pt x="2802090" y="499046"/>
                  </a:lnTo>
                  <a:lnTo>
                    <a:pt x="2802090" y="181991"/>
                  </a:lnTo>
                  <a:close/>
                </a:path>
                <a:path w="4108450" h="1230629">
                  <a:moveTo>
                    <a:pt x="2847136" y="9956"/>
                  </a:moveTo>
                  <a:lnTo>
                    <a:pt x="2843365" y="3429"/>
                  </a:lnTo>
                  <a:lnTo>
                    <a:pt x="2830601" y="0"/>
                  </a:lnTo>
                  <a:lnTo>
                    <a:pt x="2824035" y="3797"/>
                  </a:lnTo>
                  <a:lnTo>
                    <a:pt x="2822308" y="10185"/>
                  </a:lnTo>
                  <a:lnTo>
                    <a:pt x="2801328" y="57759"/>
                  </a:lnTo>
                  <a:lnTo>
                    <a:pt x="2733230" y="96608"/>
                  </a:lnTo>
                  <a:lnTo>
                    <a:pt x="2768473" y="65430"/>
                  </a:lnTo>
                  <a:lnTo>
                    <a:pt x="2771063" y="60769"/>
                  </a:lnTo>
                  <a:lnTo>
                    <a:pt x="2772638" y="54902"/>
                  </a:lnTo>
                  <a:lnTo>
                    <a:pt x="2769158" y="48856"/>
                  </a:lnTo>
                  <a:lnTo>
                    <a:pt x="2760624" y="46570"/>
                  </a:lnTo>
                  <a:lnTo>
                    <a:pt x="2757919" y="46913"/>
                  </a:lnTo>
                  <a:lnTo>
                    <a:pt x="2712491" y="70446"/>
                  </a:lnTo>
                  <a:lnTo>
                    <a:pt x="2681490" y="107734"/>
                  </a:lnTo>
                  <a:lnTo>
                    <a:pt x="2665730" y="150368"/>
                  </a:lnTo>
                  <a:lnTo>
                    <a:pt x="2664256" y="155435"/>
                  </a:lnTo>
                  <a:lnTo>
                    <a:pt x="2667927" y="160464"/>
                  </a:lnTo>
                  <a:lnTo>
                    <a:pt x="2673197" y="160629"/>
                  </a:lnTo>
                  <a:lnTo>
                    <a:pt x="2687751" y="160896"/>
                  </a:lnTo>
                  <a:lnTo>
                    <a:pt x="2705443" y="160680"/>
                  </a:lnTo>
                  <a:lnTo>
                    <a:pt x="2760167" y="150876"/>
                  </a:lnTo>
                  <a:lnTo>
                    <a:pt x="2798191" y="132321"/>
                  </a:lnTo>
                  <a:lnTo>
                    <a:pt x="2823946" y="96608"/>
                  </a:lnTo>
                  <a:lnTo>
                    <a:pt x="2845460" y="16332"/>
                  </a:lnTo>
                  <a:lnTo>
                    <a:pt x="2847136" y="9956"/>
                  </a:lnTo>
                  <a:close/>
                </a:path>
                <a:path w="4108450" h="1230629">
                  <a:moveTo>
                    <a:pt x="2911132" y="830643"/>
                  </a:moveTo>
                  <a:lnTo>
                    <a:pt x="2905988" y="787552"/>
                  </a:lnTo>
                  <a:lnTo>
                    <a:pt x="2887942" y="744448"/>
                  </a:lnTo>
                  <a:lnTo>
                    <a:pt x="2852978" y="711301"/>
                  </a:lnTo>
                  <a:lnTo>
                    <a:pt x="2813354" y="698881"/>
                  </a:lnTo>
                  <a:lnTo>
                    <a:pt x="2797213" y="698042"/>
                  </a:lnTo>
                  <a:lnTo>
                    <a:pt x="2780487" y="698881"/>
                  </a:lnTo>
                  <a:lnTo>
                    <a:pt x="2739339" y="711301"/>
                  </a:lnTo>
                  <a:lnTo>
                    <a:pt x="2709062" y="734580"/>
                  </a:lnTo>
                  <a:lnTo>
                    <a:pt x="2700769" y="743851"/>
                  </a:lnTo>
                  <a:lnTo>
                    <a:pt x="2693543" y="732866"/>
                  </a:lnTo>
                  <a:lnTo>
                    <a:pt x="2652636" y="704316"/>
                  </a:lnTo>
                  <a:lnTo>
                    <a:pt x="2610370" y="698042"/>
                  </a:lnTo>
                  <a:lnTo>
                    <a:pt x="2602382" y="698296"/>
                  </a:lnTo>
                  <a:lnTo>
                    <a:pt x="2560955" y="709193"/>
                  </a:lnTo>
                  <a:lnTo>
                    <a:pt x="2529484" y="731100"/>
                  </a:lnTo>
                  <a:lnTo>
                    <a:pt x="2520556" y="741438"/>
                  </a:lnTo>
                  <a:lnTo>
                    <a:pt x="2519349" y="741438"/>
                  </a:lnTo>
                  <a:lnTo>
                    <a:pt x="2519349" y="706475"/>
                  </a:lnTo>
                  <a:lnTo>
                    <a:pt x="2383726" y="706475"/>
                  </a:lnTo>
                  <a:lnTo>
                    <a:pt x="2383726" y="1023531"/>
                  </a:lnTo>
                  <a:lnTo>
                    <a:pt x="2522969" y="1023531"/>
                  </a:lnTo>
                  <a:lnTo>
                    <a:pt x="2522969" y="855357"/>
                  </a:lnTo>
                  <a:lnTo>
                    <a:pt x="2523540" y="843940"/>
                  </a:lnTo>
                  <a:lnTo>
                    <a:pt x="2545042" y="811352"/>
                  </a:lnTo>
                  <a:lnTo>
                    <a:pt x="2561145" y="811352"/>
                  </a:lnTo>
                  <a:lnTo>
                    <a:pt x="2577439" y="845947"/>
                  </a:lnTo>
                  <a:lnTo>
                    <a:pt x="2577820" y="857161"/>
                  </a:lnTo>
                  <a:lnTo>
                    <a:pt x="2577820" y="1023531"/>
                  </a:lnTo>
                  <a:lnTo>
                    <a:pt x="2717050" y="1023531"/>
                  </a:lnTo>
                  <a:lnTo>
                    <a:pt x="2717050" y="855357"/>
                  </a:lnTo>
                  <a:lnTo>
                    <a:pt x="2717571" y="845172"/>
                  </a:lnTo>
                  <a:lnTo>
                    <a:pt x="2737955" y="811352"/>
                  </a:lnTo>
                  <a:lnTo>
                    <a:pt x="2754833" y="811352"/>
                  </a:lnTo>
                  <a:lnTo>
                    <a:pt x="2771889" y="854760"/>
                  </a:lnTo>
                  <a:lnTo>
                    <a:pt x="2771889" y="1023531"/>
                  </a:lnTo>
                  <a:lnTo>
                    <a:pt x="2911132" y="1023531"/>
                  </a:lnTo>
                  <a:lnTo>
                    <a:pt x="2911132" y="830643"/>
                  </a:lnTo>
                  <a:close/>
                </a:path>
                <a:path w="4108450" h="1230629">
                  <a:moveTo>
                    <a:pt x="3138309" y="210934"/>
                  </a:moveTo>
                  <a:lnTo>
                    <a:pt x="3090824" y="186753"/>
                  </a:lnTo>
                  <a:lnTo>
                    <a:pt x="3036887" y="172656"/>
                  </a:lnTo>
                  <a:lnTo>
                    <a:pt x="3000286" y="169951"/>
                  </a:lnTo>
                  <a:lnTo>
                    <a:pt x="2989262" y="170345"/>
                  </a:lnTo>
                  <a:lnTo>
                    <a:pt x="2942183" y="179882"/>
                  </a:lnTo>
                  <a:lnTo>
                    <a:pt x="2899003" y="203454"/>
                  </a:lnTo>
                  <a:lnTo>
                    <a:pt x="2868676" y="242849"/>
                  </a:lnTo>
                  <a:lnTo>
                    <a:pt x="2861043" y="283870"/>
                  </a:lnTo>
                  <a:lnTo>
                    <a:pt x="2861564" y="294919"/>
                  </a:lnTo>
                  <a:lnTo>
                    <a:pt x="2873984" y="331317"/>
                  </a:lnTo>
                  <a:lnTo>
                    <a:pt x="2904515" y="361696"/>
                  </a:lnTo>
                  <a:lnTo>
                    <a:pt x="2942679" y="378282"/>
                  </a:lnTo>
                  <a:lnTo>
                    <a:pt x="2963075" y="383489"/>
                  </a:lnTo>
                  <a:lnTo>
                    <a:pt x="2973832" y="386410"/>
                  </a:lnTo>
                  <a:lnTo>
                    <a:pt x="2982518" y="389064"/>
                  </a:lnTo>
                  <a:lnTo>
                    <a:pt x="2989122" y="391452"/>
                  </a:lnTo>
                  <a:lnTo>
                    <a:pt x="2996552" y="394462"/>
                  </a:lnTo>
                  <a:lnTo>
                    <a:pt x="3000286" y="398602"/>
                  </a:lnTo>
                  <a:lnTo>
                    <a:pt x="3000286" y="408635"/>
                  </a:lnTo>
                  <a:lnTo>
                    <a:pt x="2998165" y="411949"/>
                  </a:lnTo>
                  <a:lnTo>
                    <a:pt x="2989732" y="415556"/>
                  </a:lnTo>
                  <a:lnTo>
                    <a:pt x="2985185" y="416458"/>
                  </a:lnTo>
                  <a:lnTo>
                    <a:pt x="2980410" y="416458"/>
                  </a:lnTo>
                  <a:lnTo>
                    <a:pt x="2942717" y="408343"/>
                  </a:lnTo>
                  <a:lnTo>
                    <a:pt x="2908655" y="386930"/>
                  </a:lnTo>
                  <a:lnTo>
                    <a:pt x="2840558" y="465899"/>
                  </a:lnTo>
                  <a:lnTo>
                    <a:pt x="2889872" y="492848"/>
                  </a:lnTo>
                  <a:lnTo>
                    <a:pt x="2928785" y="504494"/>
                  </a:lnTo>
                  <a:lnTo>
                    <a:pt x="2969018" y="510362"/>
                  </a:lnTo>
                  <a:lnTo>
                    <a:pt x="2989427" y="511098"/>
                  </a:lnTo>
                  <a:lnTo>
                    <a:pt x="3000692" y="510743"/>
                  </a:lnTo>
                  <a:lnTo>
                    <a:pt x="3048317" y="502056"/>
                  </a:lnTo>
                  <a:lnTo>
                    <a:pt x="3091472" y="479666"/>
                  </a:lnTo>
                  <a:lnTo>
                    <a:pt x="3121660" y="440537"/>
                  </a:lnTo>
                  <a:lnTo>
                    <a:pt x="3129267" y="398386"/>
                  </a:lnTo>
                  <a:lnTo>
                    <a:pt x="3128746" y="387311"/>
                  </a:lnTo>
                  <a:lnTo>
                    <a:pt x="3116300" y="350494"/>
                  </a:lnTo>
                  <a:lnTo>
                    <a:pt x="3083356" y="319278"/>
                  </a:lnTo>
                  <a:lnTo>
                    <a:pt x="3039478" y="301586"/>
                  </a:lnTo>
                  <a:lnTo>
                    <a:pt x="3017951" y="296951"/>
                  </a:lnTo>
                  <a:lnTo>
                    <a:pt x="3008109" y="294640"/>
                  </a:lnTo>
                  <a:lnTo>
                    <a:pt x="3000692" y="292582"/>
                  </a:lnTo>
                  <a:lnTo>
                    <a:pt x="2995714" y="290791"/>
                  </a:lnTo>
                  <a:lnTo>
                    <a:pt x="2990723" y="288594"/>
                  </a:lnTo>
                  <a:lnTo>
                    <a:pt x="2988221" y="285470"/>
                  </a:lnTo>
                  <a:lnTo>
                    <a:pt x="2988221" y="276237"/>
                  </a:lnTo>
                  <a:lnTo>
                    <a:pt x="2990418" y="272707"/>
                  </a:lnTo>
                  <a:lnTo>
                    <a:pt x="2999270" y="269100"/>
                  </a:lnTo>
                  <a:lnTo>
                    <a:pt x="3004883" y="268198"/>
                  </a:lnTo>
                  <a:lnTo>
                    <a:pt x="3011741" y="268198"/>
                  </a:lnTo>
                  <a:lnTo>
                    <a:pt x="3050273" y="276593"/>
                  </a:lnTo>
                  <a:lnTo>
                    <a:pt x="3073184" y="288683"/>
                  </a:lnTo>
                  <a:lnTo>
                    <a:pt x="3138309" y="210934"/>
                  </a:lnTo>
                  <a:close/>
                </a:path>
                <a:path w="4108450" h="1230629">
                  <a:moveTo>
                    <a:pt x="3315411" y="706475"/>
                  </a:moveTo>
                  <a:lnTo>
                    <a:pt x="3166541" y="706475"/>
                  </a:lnTo>
                  <a:lnTo>
                    <a:pt x="3124962" y="873442"/>
                  </a:lnTo>
                  <a:lnTo>
                    <a:pt x="3122549" y="873442"/>
                  </a:lnTo>
                  <a:lnTo>
                    <a:pt x="3075533" y="706475"/>
                  </a:lnTo>
                  <a:lnTo>
                    <a:pt x="2921203" y="706475"/>
                  </a:lnTo>
                  <a:lnTo>
                    <a:pt x="3049613" y="1010932"/>
                  </a:lnTo>
                  <a:lnTo>
                    <a:pt x="3049333" y="1025601"/>
                  </a:lnTo>
                  <a:lnTo>
                    <a:pt x="3036201" y="1076617"/>
                  </a:lnTo>
                  <a:lnTo>
                    <a:pt x="2996717" y="1109091"/>
                  </a:lnTo>
                  <a:lnTo>
                    <a:pt x="2964751" y="1112939"/>
                  </a:lnTo>
                  <a:lnTo>
                    <a:pt x="2951988" y="1112227"/>
                  </a:lnTo>
                  <a:lnTo>
                    <a:pt x="2937116" y="1109408"/>
                  </a:lnTo>
                  <a:lnTo>
                    <a:pt x="2930779" y="1107719"/>
                  </a:lnTo>
                  <a:lnTo>
                    <a:pt x="2925572" y="1105700"/>
                  </a:lnTo>
                  <a:lnTo>
                    <a:pt x="2908109" y="1220774"/>
                  </a:lnTo>
                  <a:lnTo>
                    <a:pt x="2949778" y="1228140"/>
                  </a:lnTo>
                  <a:lnTo>
                    <a:pt x="2979839" y="1230464"/>
                  </a:lnTo>
                  <a:lnTo>
                    <a:pt x="2987040" y="1230464"/>
                  </a:lnTo>
                  <a:lnTo>
                    <a:pt x="3034563" y="1225715"/>
                  </a:lnTo>
                  <a:lnTo>
                    <a:pt x="3072714" y="1211630"/>
                  </a:lnTo>
                  <a:lnTo>
                    <a:pt x="3111817" y="1179309"/>
                  </a:lnTo>
                  <a:lnTo>
                    <a:pt x="3134537" y="1145832"/>
                  </a:lnTo>
                  <a:lnTo>
                    <a:pt x="3147479" y="1119466"/>
                  </a:lnTo>
                  <a:lnTo>
                    <a:pt x="3315411" y="706475"/>
                  </a:lnTo>
                  <a:close/>
                </a:path>
                <a:path w="4108450" h="1230629">
                  <a:moveTo>
                    <a:pt x="3315627" y="181991"/>
                  </a:moveTo>
                  <a:lnTo>
                    <a:pt x="3176384" y="181991"/>
                  </a:lnTo>
                  <a:lnTo>
                    <a:pt x="3176384" y="499046"/>
                  </a:lnTo>
                  <a:lnTo>
                    <a:pt x="3315627" y="499046"/>
                  </a:lnTo>
                  <a:lnTo>
                    <a:pt x="3315627" y="181991"/>
                  </a:lnTo>
                  <a:close/>
                </a:path>
                <a:path w="4108450" h="1230629">
                  <a:moveTo>
                    <a:pt x="3318027" y="90385"/>
                  </a:moveTo>
                  <a:lnTo>
                    <a:pt x="3305518" y="50825"/>
                  </a:lnTo>
                  <a:lnTo>
                    <a:pt x="3274022" y="24980"/>
                  </a:lnTo>
                  <a:lnTo>
                    <a:pt x="3246882" y="19253"/>
                  </a:lnTo>
                  <a:lnTo>
                    <a:pt x="3239478" y="19621"/>
                  </a:lnTo>
                  <a:lnTo>
                    <a:pt x="3200539" y="35775"/>
                  </a:lnTo>
                  <a:lnTo>
                    <a:pt x="3177184" y="69545"/>
                  </a:lnTo>
                  <a:lnTo>
                    <a:pt x="3173971" y="90385"/>
                  </a:lnTo>
                  <a:lnTo>
                    <a:pt x="3174327" y="97790"/>
                  </a:lnTo>
                  <a:lnTo>
                    <a:pt x="3190659" y="135813"/>
                  </a:lnTo>
                  <a:lnTo>
                    <a:pt x="3225304" y="157848"/>
                  </a:lnTo>
                  <a:lnTo>
                    <a:pt x="3246882" y="160909"/>
                  </a:lnTo>
                  <a:lnTo>
                    <a:pt x="3254006" y="160566"/>
                  </a:lnTo>
                  <a:lnTo>
                    <a:pt x="3291484" y="145135"/>
                  </a:lnTo>
                  <a:lnTo>
                    <a:pt x="3314801" y="111798"/>
                  </a:lnTo>
                  <a:lnTo>
                    <a:pt x="3318027" y="90385"/>
                  </a:lnTo>
                  <a:close/>
                </a:path>
                <a:path w="4108450" h="1230629">
                  <a:moveTo>
                    <a:pt x="3699027" y="306158"/>
                  </a:moveTo>
                  <a:lnTo>
                    <a:pt x="3693922" y="259156"/>
                  </a:lnTo>
                  <a:lnTo>
                    <a:pt x="3675888" y="216662"/>
                  </a:lnTo>
                  <a:lnTo>
                    <a:pt x="3641013" y="185623"/>
                  </a:lnTo>
                  <a:lnTo>
                    <a:pt x="3601872" y="174307"/>
                  </a:lnTo>
                  <a:lnTo>
                    <a:pt x="3586048" y="173558"/>
                  </a:lnTo>
                  <a:lnTo>
                    <a:pt x="3571151" y="174371"/>
                  </a:lnTo>
                  <a:lnTo>
                    <a:pt x="3531654" y="186524"/>
                  </a:lnTo>
                  <a:lnTo>
                    <a:pt x="3495903" y="216954"/>
                  </a:lnTo>
                  <a:lnTo>
                    <a:pt x="3494697" y="216954"/>
                  </a:lnTo>
                  <a:lnTo>
                    <a:pt x="3494697" y="182003"/>
                  </a:lnTo>
                  <a:lnTo>
                    <a:pt x="3359073" y="182003"/>
                  </a:lnTo>
                  <a:lnTo>
                    <a:pt x="3359073" y="499046"/>
                  </a:lnTo>
                  <a:lnTo>
                    <a:pt x="3498304" y="499046"/>
                  </a:lnTo>
                  <a:lnTo>
                    <a:pt x="3498304" y="330263"/>
                  </a:lnTo>
                  <a:lnTo>
                    <a:pt x="3498850" y="320344"/>
                  </a:lnTo>
                  <a:lnTo>
                    <a:pt x="3520402" y="286880"/>
                  </a:lnTo>
                  <a:lnTo>
                    <a:pt x="3539693" y="286880"/>
                  </a:lnTo>
                  <a:lnTo>
                    <a:pt x="3559797" y="330263"/>
                  </a:lnTo>
                  <a:lnTo>
                    <a:pt x="3559797" y="499046"/>
                  </a:lnTo>
                  <a:lnTo>
                    <a:pt x="3699027" y="499046"/>
                  </a:lnTo>
                  <a:lnTo>
                    <a:pt x="3699027" y="306158"/>
                  </a:lnTo>
                  <a:close/>
                </a:path>
                <a:path w="4108450" h="1230629">
                  <a:moveTo>
                    <a:pt x="4107904" y="181991"/>
                  </a:moveTo>
                  <a:lnTo>
                    <a:pt x="3977094" y="181991"/>
                  </a:lnTo>
                  <a:lnTo>
                    <a:pt x="3977094" y="213944"/>
                  </a:lnTo>
                  <a:lnTo>
                    <a:pt x="3975887" y="213944"/>
                  </a:lnTo>
                  <a:lnTo>
                    <a:pt x="3975887" y="339318"/>
                  </a:lnTo>
                  <a:lnTo>
                    <a:pt x="3974960" y="350050"/>
                  </a:lnTo>
                  <a:lnTo>
                    <a:pt x="3953129" y="384149"/>
                  </a:lnTo>
                  <a:lnTo>
                    <a:pt x="3921645" y="392963"/>
                  </a:lnTo>
                  <a:lnTo>
                    <a:pt x="3909682" y="391985"/>
                  </a:lnTo>
                  <a:lnTo>
                    <a:pt x="3877284" y="369430"/>
                  </a:lnTo>
                  <a:lnTo>
                    <a:pt x="3869817" y="339318"/>
                  </a:lnTo>
                  <a:lnTo>
                    <a:pt x="3870642" y="329107"/>
                  </a:lnTo>
                  <a:lnTo>
                    <a:pt x="3890467" y="295694"/>
                  </a:lnTo>
                  <a:lnTo>
                    <a:pt x="3933393" y="287858"/>
                  </a:lnTo>
                  <a:lnTo>
                    <a:pt x="3967581" y="310730"/>
                  </a:lnTo>
                  <a:lnTo>
                    <a:pt x="3975887" y="339318"/>
                  </a:lnTo>
                  <a:lnTo>
                    <a:pt x="3975887" y="213944"/>
                  </a:lnTo>
                  <a:lnTo>
                    <a:pt x="3975303" y="213944"/>
                  </a:lnTo>
                  <a:lnTo>
                    <a:pt x="3966921" y="204114"/>
                  </a:lnTo>
                  <a:lnTo>
                    <a:pt x="3957447" y="195707"/>
                  </a:lnTo>
                  <a:lnTo>
                    <a:pt x="3922953" y="178981"/>
                  </a:lnTo>
                  <a:lnTo>
                    <a:pt x="3885488" y="173570"/>
                  </a:lnTo>
                  <a:lnTo>
                    <a:pt x="3868229" y="174472"/>
                  </a:lnTo>
                  <a:lnTo>
                    <a:pt x="3822801" y="188023"/>
                  </a:lnTo>
                  <a:lnTo>
                    <a:pt x="3787216" y="214807"/>
                  </a:lnTo>
                  <a:lnTo>
                    <a:pt x="3761689" y="251015"/>
                  </a:lnTo>
                  <a:lnTo>
                    <a:pt x="3746093" y="293890"/>
                  </a:lnTo>
                  <a:lnTo>
                    <a:pt x="3740848" y="339318"/>
                  </a:lnTo>
                  <a:lnTo>
                    <a:pt x="3741382" y="355104"/>
                  </a:lnTo>
                  <a:lnTo>
                    <a:pt x="3749573" y="400189"/>
                  </a:lnTo>
                  <a:lnTo>
                    <a:pt x="3767937" y="439699"/>
                  </a:lnTo>
                  <a:lnTo>
                    <a:pt x="3796754" y="470865"/>
                  </a:lnTo>
                  <a:lnTo>
                    <a:pt x="3835768" y="491756"/>
                  </a:lnTo>
                  <a:lnTo>
                    <a:pt x="3885488" y="499046"/>
                  </a:lnTo>
                  <a:lnTo>
                    <a:pt x="3899560" y="498398"/>
                  </a:lnTo>
                  <a:lnTo>
                    <a:pt x="3937025" y="488797"/>
                  </a:lnTo>
                  <a:lnTo>
                    <a:pt x="3971099" y="465289"/>
                  </a:lnTo>
                  <a:lnTo>
                    <a:pt x="3972890" y="465289"/>
                  </a:lnTo>
                  <a:lnTo>
                    <a:pt x="3972890" y="479145"/>
                  </a:lnTo>
                  <a:lnTo>
                    <a:pt x="3972509" y="486181"/>
                  </a:lnTo>
                  <a:lnTo>
                    <a:pt x="3950589" y="523455"/>
                  </a:lnTo>
                  <a:lnTo>
                    <a:pt x="3912844" y="537845"/>
                  </a:lnTo>
                  <a:lnTo>
                    <a:pt x="3898163" y="538822"/>
                  </a:lnTo>
                  <a:lnTo>
                    <a:pt x="3886555" y="538314"/>
                  </a:lnTo>
                  <a:lnTo>
                    <a:pt x="3837432" y="526034"/>
                  </a:lnTo>
                  <a:lnTo>
                    <a:pt x="3801719" y="505079"/>
                  </a:lnTo>
                  <a:lnTo>
                    <a:pt x="3740848" y="597293"/>
                  </a:lnTo>
                  <a:lnTo>
                    <a:pt x="3777450" y="617410"/>
                  </a:lnTo>
                  <a:lnTo>
                    <a:pt x="3819791" y="631952"/>
                  </a:lnTo>
                  <a:lnTo>
                    <a:pt x="3865016" y="640765"/>
                  </a:lnTo>
                  <a:lnTo>
                    <a:pt x="3910228" y="643699"/>
                  </a:lnTo>
                  <a:lnTo>
                    <a:pt x="3928516" y="643191"/>
                  </a:lnTo>
                  <a:lnTo>
                    <a:pt x="3982542" y="635558"/>
                  </a:lnTo>
                  <a:lnTo>
                    <a:pt x="4031640" y="616585"/>
                  </a:lnTo>
                  <a:lnTo>
                    <a:pt x="4071366" y="583501"/>
                  </a:lnTo>
                  <a:lnTo>
                    <a:pt x="4096626" y="538822"/>
                  </a:lnTo>
                  <a:lnTo>
                    <a:pt x="4106849" y="491324"/>
                  </a:lnTo>
                  <a:lnTo>
                    <a:pt x="4107904" y="466496"/>
                  </a:lnTo>
                  <a:lnTo>
                    <a:pt x="4107904" y="465289"/>
                  </a:lnTo>
                  <a:lnTo>
                    <a:pt x="4107904" y="392963"/>
                  </a:lnTo>
                  <a:lnTo>
                    <a:pt x="4107904" y="286867"/>
                  </a:lnTo>
                  <a:lnTo>
                    <a:pt x="4107904" y="213944"/>
                  </a:lnTo>
                  <a:lnTo>
                    <a:pt x="4107904" y="181991"/>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0">
              <a:extLst>
                <a:ext uri="{FF2B5EF4-FFF2-40B4-BE49-F238E27FC236}">
                  <a16:creationId xmlns:a16="http://schemas.microsoft.com/office/drawing/2014/main" id="{ED21B15F-5A9E-92F0-0064-BDED72C8BF3F}"/>
                </a:ext>
              </a:extLst>
            </p:cNvPr>
            <p:cNvPicPr/>
            <p:nvPr/>
          </p:nvPicPr>
          <p:blipFill>
            <a:blip r:embed="rId5" cstate="print"/>
            <a:stretch>
              <a:fillRect/>
            </a:stretch>
          </p:blipFill>
          <p:spPr>
            <a:xfrm>
              <a:off x="10667303" y="9941610"/>
              <a:ext cx="85170" cy="86039"/>
            </a:xfrm>
            <a:prstGeom prst="rect">
              <a:avLst/>
            </a:prstGeom>
          </p:spPr>
        </p:pic>
        <p:pic>
          <p:nvPicPr>
            <p:cNvPr id="17" name="object 11">
              <a:extLst>
                <a:ext uri="{FF2B5EF4-FFF2-40B4-BE49-F238E27FC236}">
                  <a16:creationId xmlns:a16="http://schemas.microsoft.com/office/drawing/2014/main" id="{CA371B3A-9AA3-BB6D-9061-DD467347FF0D}"/>
                </a:ext>
              </a:extLst>
            </p:cNvPr>
            <p:cNvPicPr/>
            <p:nvPr/>
          </p:nvPicPr>
          <p:blipFill>
            <a:blip r:embed="rId6" cstate="print"/>
            <a:stretch>
              <a:fillRect/>
            </a:stretch>
          </p:blipFill>
          <p:spPr>
            <a:xfrm>
              <a:off x="10560704" y="9939430"/>
              <a:ext cx="78133" cy="90416"/>
            </a:xfrm>
            <a:prstGeom prst="rect">
              <a:avLst/>
            </a:prstGeom>
          </p:spPr>
        </p:pic>
        <p:pic>
          <p:nvPicPr>
            <p:cNvPr id="18" name="object 12">
              <a:extLst>
                <a:ext uri="{FF2B5EF4-FFF2-40B4-BE49-F238E27FC236}">
                  <a16:creationId xmlns:a16="http://schemas.microsoft.com/office/drawing/2014/main" id="{7F699D18-FA62-36CF-8D0B-81D151FF9708}"/>
                </a:ext>
              </a:extLst>
            </p:cNvPr>
            <p:cNvPicPr/>
            <p:nvPr/>
          </p:nvPicPr>
          <p:blipFill>
            <a:blip r:embed="rId7" cstate="print"/>
            <a:stretch>
              <a:fillRect/>
            </a:stretch>
          </p:blipFill>
          <p:spPr>
            <a:xfrm>
              <a:off x="10782981" y="9941613"/>
              <a:ext cx="66825" cy="88227"/>
            </a:xfrm>
            <a:prstGeom prst="rect">
              <a:avLst/>
            </a:prstGeom>
          </p:spPr>
        </p:pic>
        <p:sp>
          <p:nvSpPr>
            <p:cNvPr id="19" name="object 13">
              <a:extLst>
                <a:ext uri="{FF2B5EF4-FFF2-40B4-BE49-F238E27FC236}">
                  <a16:creationId xmlns:a16="http://schemas.microsoft.com/office/drawing/2014/main" id="{8BB02DB7-13B6-AF71-7840-FC6306DB5B58}"/>
                </a:ext>
              </a:extLst>
            </p:cNvPr>
            <p:cNvSpPr/>
            <p:nvPr/>
          </p:nvSpPr>
          <p:spPr>
            <a:xfrm>
              <a:off x="10887024" y="9939433"/>
              <a:ext cx="630555" cy="90805"/>
            </a:xfrm>
            <a:custGeom>
              <a:avLst/>
              <a:gdLst/>
              <a:ahLst/>
              <a:cxnLst/>
              <a:rect l="l" t="t" r="r" b="b"/>
              <a:pathLst>
                <a:path w="630554" h="90804">
                  <a:moveTo>
                    <a:pt x="58089" y="59994"/>
                  </a:moveTo>
                  <a:lnTo>
                    <a:pt x="23787" y="35991"/>
                  </a:lnTo>
                  <a:lnTo>
                    <a:pt x="21920" y="35064"/>
                  </a:lnTo>
                  <a:lnTo>
                    <a:pt x="20358" y="33972"/>
                  </a:lnTo>
                  <a:lnTo>
                    <a:pt x="16586" y="29959"/>
                  </a:lnTo>
                  <a:lnTo>
                    <a:pt x="15659" y="28371"/>
                  </a:lnTo>
                  <a:lnTo>
                    <a:pt x="15201" y="26403"/>
                  </a:lnTo>
                  <a:lnTo>
                    <a:pt x="15201" y="21628"/>
                  </a:lnTo>
                  <a:lnTo>
                    <a:pt x="31965" y="10083"/>
                  </a:lnTo>
                  <a:lnTo>
                    <a:pt x="35598" y="10083"/>
                  </a:lnTo>
                  <a:lnTo>
                    <a:pt x="38887" y="10833"/>
                  </a:lnTo>
                  <a:lnTo>
                    <a:pt x="44704" y="13830"/>
                  </a:lnTo>
                  <a:lnTo>
                    <a:pt x="47015" y="15760"/>
                  </a:lnTo>
                  <a:lnTo>
                    <a:pt x="48729" y="18097"/>
                  </a:lnTo>
                  <a:lnTo>
                    <a:pt x="57213" y="9842"/>
                  </a:lnTo>
                  <a:lnTo>
                    <a:pt x="54571" y="6845"/>
                  </a:lnTo>
                  <a:lnTo>
                    <a:pt x="51041" y="4457"/>
                  </a:lnTo>
                  <a:lnTo>
                    <a:pt x="42278" y="901"/>
                  </a:lnTo>
                  <a:lnTo>
                    <a:pt x="37592" y="0"/>
                  </a:lnTo>
                  <a:lnTo>
                    <a:pt x="28994" y="0"/>
                  </a:lnTo>
                  <a:lnTo>
                    <a:pt x="3022" y="20243"/>
                  </a:lnTo>
                  <a:lnTo>
                    <a:pt x="3022" y="28511"/>
                  </a:lnTo>
                  <a:lnTo>
                    <a:pt x="25400" y="48729"/>
                  </a:lnTo>
                  <a:lnTo>
                    <a:pt x="35712" y="52197"/>
                  </a:lnTo>
                  <a:lnTo>
                    <a:pt x="45808" y="62788"/>
                  </a:lnTo>
                  <a:lnTo>
                    <a:pt x="45808" y="67970"/>
                  </a:lnTo>
                  <a:lnTo>
                    <a:pt x="28562" y="80086"/>
                  </a:lnTo>
                  <a:lnTo>
                    <a:pt x="24574" y="80086"/>
                  </a:lnTo>
                  <a:lnTo>
                    <a:pt x="20904" y="79146"/>
                  </a:lnTo>
                  <a:lnTo>
                    <a:pt x="14084" y="75425"/>
                  </a:lnTo>
                  <a:lnTo>
                    <a:pt x="11391" y="72986"/>
                  </a:lnTo>
                  <a:lnTo>
                    <a:pt x="9359" y="70002"/>
                  </a:lnTo>
                  <a:lnTo>
                    <a:pt x="0" y="77889"/>
                  </a:lnTo>
                  <a:lnTo>
                    <a:pt x="3327" y="82016"/>
                  </a:lnTo>
                  <a:lnTo>
                    <a:pt x="7505" y="85140"/>
                  </a:lnTo>
                  <a:lnTo>
                    <a:pt x="17627" y="89357"/>
                  </a:lnTo>
                  <a:lnTo>
                    <a:pt x="22872" y="90411"/>
                  </a:lnTo>
                  <a:lnTo>
                    <a:pt x="32118" y="90411"/>
                  </a:lnTo>
                  <a:lnTo>
                    <a:pt x="58089" y="68745"/>
                  </a:lnTo>
                  <a:lnTo>
                    <a:pt x="58089" y="59994"/>
                  </a:lnTo>
                  <a:close/>
                </a:path>
                <a:path w="630554" h="90804">
                  <a:moveTo>
                    <a:pt x="155384" y="77533"/>
                  </a:moveTo>
                  <a:lnTo>
                    <a:pt x="110413" y="77533"/>
                  </a:lnTo>
                  <a:lnTo>
                    <a:pt x="110413" y="48844"/>
                  </a:lnTo>
                  <a:lnTo>
                    <a:pt x="151003" y="48844"/>
                  </a:lnTo>
                  <a:lnTo>
                    <a:pt x="151003" y="38531"/>
                  </a:lnTo>
                  <a:lnTo>
                    <a:pt x="110413" y="38531"/>
                  </a:lnTo>
                  <a:lnTo>
                    <a:pt x="110413" y="12763"/>
                  </a:lnTo>
                  <a:lnTo>
                    <a:pt x="153555" y="12763"/>
                  </a:lnTo>
                  <a:lnTo>
                    <a:pt x="153555" y="2184"/>
                  </a:lnTo>
                  <a:lnTo>
                    <a:pt x="98374" y="2184"/>
                  </a:lnTo>
                  <a:lnTo>
                    <a:pt x="98374" y="88226"/>
                  </a:lnTo>
                  <a:lnTo>
                    <a:pt x="155384" y="88226"/>
                  </a:lnTo>
                  <a:lnTo>
                    <a:pt x="155384" y="77533"/>
                  </a:lnTo>
                  <a:close/>
                </a:path>
                <a:path w="630554" h="90804">
                  <a:moveTo>
                    <a:pt x="309829" y="59994"/>
                  </a:moveTo>
                  <a:lnTo>
                    <a:pt x="275539" y="35991"/>
                  </a:lnTo>
                  <a:lnTo>
                    <a:pt x="273697" y="35064"/>
                  </a:lnTo>
                  <a:lnTo>
                    <a:pt x="272097" y="33972"/>
                  </a:lnTo>
                  <a:lnTo>
                    <a:pt x="268325" y="29959"/>
                  </a:lnTo>
                  <a:lnTo>
                    <a:pt x="267398" y="28371"/>
                  </a:lnTo>
                  <a:lnTo>
                    <a:pt x="266941" y="26403"/>
                  </a:lnTo>
                  <a:lnTo>
                    <a:pt x="266941" y="21628"/>
                  </a:lnTo>
                  <a:lnTo>
                    <a:pt x="283705" y="10083"/>
                  </a:lnTo>
                  <a:lnTo>
                    <a:pt x="287350" y="10083"/>
                  </a:lnTo>
                  <a:lnTo>
                    <a:pt x="290639" y="10833"/>
                  </a:lnTo>
                  <a:lnTo>
                    <a:pt x="296468" y="13830"/>
                  </a:lnTo>
                  <a:lnTo>
                    <a:pt x="298780" y="15760"/>
                  </a:lnTo>
                  <a:lnTo>
                    <a:pt x="300469" y="18097"/>
                  </a:lnTo>
                  <a:lnTo>
                    <a:pt x="308978" y="9842"/>
                  </a:lnTo>
                  <a:lnTo>
                    <a:pt x="306298" y="6845"/>
                  </a:lnTo>
                  <a:lnTo>
                    <a:pt x="302780" y="4457"/>
                  </a:lnTo>
                  <a:lnTo>
                    <a:pt x="294030" y="901"/>
                  </a:lnTo>
                  <a:lnTo>
                    <a:pt x="289331" y="0"/>
                  </a:lnTo>
                  <a:lnTo>
                    <a:pt x="280746" y="0"/>
                  </a:lnTo>
                  <a:lnTo>
                    <a:pt x="254787" y="20243"/>
                  </a:lnTo>
                  <a:lnTo>
                    <a:pt x="254787" y="28511"/>
                  </a:lnTo>
                  <a:lnTo>
                    <a:pt x="287451" y="52197"/>
                  </a:lnTo>
                  <a:lnTo>
                    <a:pt x="289623" y="53238"/>
                  </a:lnTo>
                  <a:lnTo>
                    <a:pt x="291465" y="54432"/>
                  </a:lnTo>
                  <a:lnTo>
                    <a:pt x="295922" y="58877"/>
                  </a:lnTo>
                  <a:lnTo>
                    <a:pt x="297014" y="60617"/>
                  </a:lnTo>
                  <a:lnTo>
                    <a:pt x="297548" y="62788"/>
                  </a:lnTo>
                  <a:lnTo>
                    <a:pt x="297548" y="67970"/>
                  </a:lnTo>
                  <a:lnTo>
                    <a:pt x="280301" y="80086"/>
                  </a:lnTo>
                  <a:lnTo>
                    <a:pt x="276339" y="80086"/>
                  </a:lnTo>
                  <a:lnTo>
                    <a:pt x="272643" y="79146"/>
                  </a:lnTo>
                  <a:lnTo>
                    <a:pt x="265849" y="75425"/>
                  </a:lnTo>
                  <a:lnTo>
                    <a:pt x="263131" y="72986"/>
                  </a:lnTo>
                  <a:lnTo>
                    <a:pt x="261099" y="70002"/>
                  </a:lnTo>
                  <a:lnTo>
                    <a:pt x="251739" y="77889"/>
                  </a:lnTo>
                  <a:lnTo>
                    <a:pt x="255066" y="82016"/>
                  </a:lnTo>
                  <a:lnTo>
                    <a:pt x="259257" y="85140"/>
                  </a:lnTo>
                  <a:lnTo>
                    <a:pt x="269392" y="89357"/>
                  </a:lnTo>
                  <a:lnTo>
                    <a:pt x="274650" y="90411"/>
                  </a:lnTo>
                  <a:lnTo>
                    <a:pt x="283857" y="90411"/>
                  </a:lnTo>
                  <a:lnTo>
                    <a:pt x="309829" y="68745"/>
                  </a:lnTo>
                  <a:lnTo>
                    <a:pt x="309829" y="59994"/>
                  </a:lnTo>
                  <a:close/>
                </a:path>
                <a:path w="630554" h="90804">
                  <a:moveTo>
                    <a:pt x="407136" y="77533"/>
                  </a:moveTo>
                  <a:lnTo>
                    <a:pt x="362178" y="77533"/>
                  </a:lnTo>
                  <a:lnTo>
                    <a:pt x="362178" y="48844"/>
                  </a:lnTo>
                  <a:lnTo>
                    <a:pt x="402742" y="48844"/>
                  </a:lnTo>
                  <a:lnTo>
                    <a:pt x="402742" y="38531"/>
                  </a:lnTo>
                  <a:lnTo>
                    <a:pt x="362178" y="38531"/>
                  </a:lnTo>
                  <a:lnTo>
                    <a:pt x="362178" y="12763"/>
                  </a:lnTo>
                  <a:lnTo>
                    <a:pt x="405307" y="12763"/>
                  </a:lnTo>
                  <a:lnTo>
                    <a:pt x="405307" y="2184"/>
                  </a:lnTo>
                  <a:lnTo>
                    <a:pt x="350139" y="2184"/>
                  </a:lnTo>
                  <a:lnTo>
                    <a:pt x="350139" y="88226"/>
                  </a:lnTo>
                  <a:lnTo>
                    <a:pt x="407136" y="88226"/>
                  </a:lnTo>
                  <a:lnTo>
                    <a:pt x="407136" y="77533"/>
                  </a:lnTo>
                  <a:close/>
                </a:path>
                <a:path w="630554" h="90804">
                  <a:moveTo>
                    <a:pt x="496481" y="77533"/>
                  </a:moveTo>
                  <a:lnTo>
                    <a:pt x="458101" y="77533"/>
                  </a:lnTo>
                  <a:lnTo>
                    <a:pt x="458101" y="2184"/>
                  </a:lnTo>
                  <a:lnTo>
                    <a:pt x="446062" y="2184"/>
                  </a:lnTo>
                  <a:lnTo>
                    <a:pt x="446062" y="88226"/>
                  </a:lnTo>
                  <a:lnTo>
                    <a:pt x="496481" y="88226"/>
                  </a:lnTo>
                  <a:lnTo>
                    <a:pt x="496481" y="77533"/>
                  </a:lnTo>
                  <a:close/>
                </a:path>
                <a:path w="630554" h="90804">
                  <a:moveTo>
                    <a:pt x="582460" y="77533"/>
                  </a:moveTo>
                  <a:lnTo>
                    <a:pt x="544055" y="77533"/>
                  </a:lnTo>
                  <a:lnTo>
                    <a:pt x="544055" y="2184"/>
                  </a:lnTo>
                  <a:lnTo>
                    <a:pt x="532003" y="2184"/>
                  </a:lnTo>
                  <a:lnTo>
                    <a:pt x="532003" y="88226"/>
                  </a:lnTo>
                  <a:lnTo>
                    <a:pt x="582460" y="88226"/>
                  </a:lnTo>
                  <a:lnTo>
                    <a:pt x="582460" y="77533"/>
                  </a:lnTo>
                  <a:close/>
                </a:path>
                <a:path w="630554" h="90804">
                  <a:moveTo>
                    <a:pt x="630021" y="2184"/>
                  </a:moveTo>
                  <a:lnTo>
                    <a:pt x="617982" y="2184"/>
                  </a:lnTo>
                  <a:lnTo>
                    <a:pt x="617982" y="88226"/>
                  </a:lnTo>
                  <a:lnTo>
                    <a:pt x="630021" y="88226"/>
                  </a:lnTo>
                  <a:lnTo>
                    <a:pt x="630021" y="2184"/>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object 14">
              <a:extLst>
                <a:ext uri="{FF2B5EF4-FFF2-40B4-BE49-F238E27FC236}">
                  <a16:creationId xmlns:a16="http://schemas.microsoft.com/office/drawing/2014/main" id="{DD31F9DA-C12B-A362-0DA7-C7A0ECECAA5D}"/>
                </a:ext>
              </a:extLst>
            </p:cNvPr>
            <p:cNvPicPr/>
            <p:nvPr/>
          </p:nvPicPr>
          <p:blipFill>
            <a:blip r:embed="rId8" cstate="print"/>
            <a:stretch>
              <a:fillRect/>
            </a:stretch>
          </p:blipFill>
          <p:spPr>
            <a:xfrm>
              <a:off x="11561819" y="9941618"/>
              <a:ext cx="72908" cy="86028"/>
            </a:xfrm>
            <a:prstGeom prst="rect">
              <a:avLst/>
            </a:prstGeom>
          </p:spPr>
        </p:pic>
        <p:pic>
          <p:nvPicPr>
            <p:cNvPr id="21" name="object 15">
              <a:extLst>
                <a:ext uri="{FF2B5EF4-FFF2-40B4-BE49-F238E27FC236}">
                  <a16:creationId xmlns:a16="http://schemas.microsoft.com/office/drawing/2014/main" id="{33558755-D9F5-12CB-F03D-1CE915934C95}"/>
                </a:ext>
              </a:extLst>
            </p:cNvPr>
            <p:cNvPicPr/>
            <p:nvPr/>
          </p:nvPicPr>
          <p:blipFill>
            <a:blip r:embed="rId9" cstate="print"/>
            <a:stretch>
              <a:fillRect/>
            </a:stretch>
          </p:blipFill>
          <p:spPr>
            <a:xfrm>
              <a:off x="11675259" y="9939427"/>
              <a:ext cx="78269" cy="90416"/>
            </a:xfrm>
            <a:prstGeom prst="rect">
              <a:avLst/>
            </a:prstGeom>
          </p:spPr>
        </p:pic>
        <p:sp>
          <p:nvSpPr>
            <p:cNvPr id="22" name="object 16">
              <a:extLst>
                <a:ext uri="{FF2B5EF4-FFF2-40B4-BE49-F238E27FC236}">
                  <a16:creationId xmlns:a16="http://schemas.microsoft.com/office/drawing/2014/main" id="{1BAF71AA-473F-7E2B-E0FB-9A16DC233517}"/>
                </a:ext>
              </a:extLst>
            </p:cNvPr>
            <p:cNvSpPr/>
            <p:nvPr/>
          </p:nvSpPr>
          <p:spPr>
            <a:xfrm>
              <a:off x="11860472" y="9941611"/>
              <a:ext cx="57150" cy="86360"/>
            </a:xfrm>
            <a:custGeom>
              <a:avLst/>
              <a:gdLst/>
              <a:ahLst/>
              <a:cxnLst/>
              <a:rect l="l" t="t" r="r" b="b"/>
              <a:pathLst>
                <a:path w="57150" h="86359">
                  <a:moveTo>
                    <a:pt x="55150" y="0"/>
                  </a:moveTo>
                  <a:lnTo>
                    <a:pt x="0" y="0"/>
                  </a:lnTo>
                  <a:lnTo>
                    <a:pt x="0" y="86039"/>
                  </a:lnTo>
                  <a:lnTo>
                    <a:pt x="56982" y="86039"/>
                  </a:lnTo>
                  <a:lnTo>
                    <a:pt x="56982" y="75348"/>
                  </a:lnTo>
                  <a:lnTo>
                    <a:pt x="12010" y="75348"/>
                  </a:lnTo>
                  <a:lnTo>
                    <a:pt x="12010" y="46658"/>
                  </a:lnTo>
                  <a:lnTo>
                    <a:pt x="52595" y="46658"/>
                  </a:lnTo>
                  <a:lnTo>
                    <a:pt x="52595" y="36344"/>
                  </a:lnTo>
                  <a:lnTo>
                    <a:pt x="12010" y="36344"/>
                  </a:lnTo>
                  <a:lnTo>
                    <a:pt x="12010" y="10575"/>
                  </a:lnTo>
                  <a:lnTo>
                    <a:pt x="55150" y="10575"/>
                  </a:lnTo>
                  <a:lnTo>
                    <a:pt x="55150" y="0"/>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object 17">
              <a:extLst>
                <a:ext uri="{FF2B5EF4-FFF2-40B4-BE49-F238E27FC236}">
                  <a16:creationId xmlns:a16="http://schemas.microsoft.com/office/drawing/2014/main" id="{231B8288-9672-AF93-D6F4-CC888A1FDF72}"/>
                </a:ext>
              </a:extLst>
            </p:cNvPr>
            <p:cNvPicPr/>
            <p:nvPr/>
          </p:nvPicPr>
          <p:blipFill>
            <a:blip r:embed="rId10" cstate="print"/>
            <a:stretch>
              <a:fillRect/>
            </a:stretch>
          </p:blipFill>
          <p:spPr>
            <a:xfrm>
              <a:off x="11956384" y="9941617"/>
              <a:ext cx="75955" cy="86028"/>
            </a:xfrm>
            <a:prstGeom prst="rect">
              <a:avLst/>
            </a:prstGeom>
          </p:spPr>
        </p:pic>
        <p:pic>
          <p:nvPicPr>
            <p:cNvPr id="24" name="object 18">
              <a:extLst>
                <a:ext uri="{FF2B5EF4-FFF2-40B4-BE49-F238E27FC236}">
                  <a16:creationId xmlns:a16="http://schemas.microsoft.com/office/drawing/2014/main" id="{BB0E1563-2FB3-A69E-4CA1-C242000EDF20}"/>
                </a:ext>
              </a:extLst>
            </p:cNvPr>
            <p:cNvPicPr/>
            <p:nvPr/>
          </p:nvPicPr>
          <p:blipFill>
            <a:blip r:embed="rId11" cstate="print"/>
            <a:stretch>
              <a:fillRect/>
            </a:stretch>
          </p:blipFill>
          <p:spPr>
            <a:xfrm>
              <a:off x="12071774" y="9941613"/>
              <a:ext cx="66825" cy="88227"/>
            </a:xfrm>
            <a:prstGeom prst="rect">
              <a:avLst/>
            </a:prstGeom>
          </p:spPr>
        </p:pic>
        <p:pic>
          <p:nvPicPr>
            <p:cNvPr id="25" name="object 19">
              <a:extLst>
                <a:ext uri="{FF2B5EF4-FFF2-40B4-BE49-F238E27FC236}">
                  <a16:creationId xmlns:a16="http://schemas.microsoft.com/office/drawing/2014/main" id="{4EB70119-0912-0C68-F96B-A6458951DE7B}"/>
                </a:ext>
              </a:extLst>
            </p:cNvPr>
            <p:cNvPicPr/>
            <p:nvPr/>
          </p:nvPicPr>
          <p:blipFill>
            <a:blip r:embed="rId12" cstate="print"/>
            <a:stretch>
              <a:fillRect/>
            </a:stretch>
          </p:blipFill>
          <p:spPr>
            <a:xfrm>
              <a:off x="12178101" y="9939430"/>
              <a:ext cx="78133" cy="90416"/>
            </a:xfrm>
            <a:prstGeom prst="rect">
              <a:avLst/>
            </a:prstGeom>
          </p:spPr>
        </p:pic>
        <p:pic>
          <p:nvPicPr>
            <p:cNvPr id="26" name="object 20">
              <a:extLst>
                <a:ext uri="{FF2B5EF4-FFF2-40B4-BE49-F238E27FC236}">
                  <a16:creationId xmlns:a16="http://schemas.microsoft.com/office/drawing/2014/main" id="{DDD68DBA-B7C1-1CA7-45E7-96729648C512}"/>
                </a:ext>
              </a:extLst>
            </p:cNvPr>
            <p:cNvPicPr/>
            <p:nvPr/>
          </p:nvPicPr>
          <p:blipFill>
            <a:blip r:embed="rId13" cstate="print"/>
            <a:stretch>
              <a:fillRect/>
            </a:stretch>
          </p:blipFill>
          <p:spPr>
            <a:xfrm>
              <a:off x="12284669" y="9941610"/>
              <a:ext cx="169181" cy="86040"/>
            </a:xfrm>
            <a:prstGeom prst="rect">
              <a:avLst/>
            </a:prstGeom>
          </p:spPr>
        </p:pic>
        <p:sp>
          <p:nvSpPr>
            <p:cNvPr id="27" name="object 21">
              <a:extLst>
                <a:ext uri="{FF2B5EF4-FFF2-40B4-BE49-F238E27FC236}">
                  <a16:creationId xmlns:a16="http://schemas.microsoft.com/office/drawing/2014/main" id="{EA22CBA3-6E5D-C91D-850D-17BD3B969CE8}"/>
                </a:ext>
              </a:extLst>
            </p:cNvPr>
            <p:cNvSpPr/>
            <p:nvPr/>
          </p:nvSpPr>
          <p:spPr>
            <a:xfrm>
              <a:off x="12489263" y="9941613"/>
              <a:ext cx="12065" cy="86360"/>
            </a:xfrm>
            <a:custGeom>
              <a:avLst/>
              <a:gdLst/>
              <a:ahLst/>
              <a:cxnLst/>
              <a:rect l="l" t="t" r="r" b="b"/>
              <a:pathLst>
                <a:path w="12065" h="86359">
                  <a:moveTo>
                    <a:pt x="12010" y="0"/>
                  </a:moveTo>
                  <a:lnTo>
                    <a:pt x="0" y="0"/>
                  </a:lnTo>
                  <a:lnTo>
                    <a:pt x="0" y="86039"/>
                  </a:lnTo>
                  <a:lnTo>
                    <a:pt x="12010" y="86039"/>
                  </a:lnTo>
                  <a:lnTo>
                    <a:pt x="12010" y="0"/>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22">
              <a:extLst>
                <a:ext uri="{FF2B5EF4-FFF2-40B4-BE49-F238E27FC236}">
                  <a16:creationId xmlns:a16="http://schemas.microsoft.com/office/drawing/2014/main" id="{88938446-AC1B-156F-FCBC-2B3284CACDC4}"/>
                </a:ext>
              </a:extLst>
            </p:cNvPr>
            <p:cNvPicPr/>
            <p:nvPr/>
          </p:nvPicPr>
          <p:blipFill>
            <a:blip r:embed="rId14" cstate="print"/>
            <a:stretch>
              <a:fillRect/>
            </a:stretch>
          </p:blipFill>
          <p:spPr>
            <a:xfrm>
              <a:off x="12541708" y="9939423"/>
              <a:ext cx="91128" cy="90416"/>
            </a:xfrm>
            <a:prstGeom prst="rect">
              <a:avLst/>
            </a:prstGeom>
          </p:spPr>
        </p:pic>
        <p:pic>
          <p:nvPicPr>
            <p:cNvPr id="29" name="object 23">
              <a:extLst>
                <a:ext uri="{FF2B5EF4-FFF2-40B4-BE49-F238E27FC236}">
                  <a16:creationId xmlns:a16="http://schemas.microsoft.com/office/drawing/2014/main" id="{0EBE8DCD-836E-2262-FE23-183F49463FAA}"/>
                </a:ext>
              </a:extLst>
            </p:cNvPr>
            <p:cNvPicPr/>
            <p:nvPr/>
          </p:nvPicPr>
          <p:blipFill>
            <a:blip r:embed="rId15" cstate="print"/>
            <a:stretch>
              <a:fillRect/>
            </a:stretch>
          </p:blipFill>
          <p:spPr>
            <a:xfrm>
              <a:off x="12673260" y="9941618"/>
              <a:ext cx="72919" cy="86028"/>
            </a:xfrm>
            <a:prstGeom prst="rect">
              <a:avLst/>
            </a:prstGeom>
          </p:spPr>
        </p:pic>
        <p:sp>
          <p:nvSpPr>
            <p:cNvPr id="30" name="object 24">
              <a:extLst>
                <a:ext uri="{FF2B5EF4-FFF2-40B4-BE49-F238E27FC236}">
                  <a16:creationId xmlns:a16="http://schemas.microsoft.com/office/drawing/2014/main" id="{87FFBAA1-8A79-981D-2939-35D2975FC64D}"/>
                </a:ext>
              </a:extLst>
            </p:cNvPr>
            <p:cNvSpPr/>
            <p:nvPr/>
          </p:nvSpPr>
          <p:spPr>
            <a:xfrm>
              <a:off x="7256234" y="8723801"/>
              <a:ext cx="5516880" cy="732155"/>
            </a:xfrm>
            <a:custGeom>
              <a:avLst/>
              <a:gdLst/>
              <a:ahLst/>
              <a:cxnLst/>
              <a:rect l="l" t="t" r="r" b="b"/>
              <a:pathLst>
                <a:path w="5516880" h="732154">
                  <a:moveTo>
                    <a:pt x="397027" y="290004"/>
                  </a:moveTo>
                  <a:lnTo>
                    <a:pt x="313905" y="290004"/>
                  </a:lnTo>
                  <a:lnTo>
                    <a:pt x="313905" y="575995"/>
                  </a:lnTo>
                  <a:lnTo>
                    <a:pt x="78778" y="290004"/>
                  </a:lnTo>
                  <a:lnTo>
                    <a:pt x="0" y="290004"/>
                  </a:lnTo>
                  <a:lnTo>
                    <a:pt x="0" y="723646"/>
                  </a:lnTo>
                  <a:lnTo>
                    <a:pt x="82511" y="723646"/>
                  </a:lnTo>
                  <a:lnTo>
                    <a:pt x="82511" y="430212"/>
                  </a:lnTo>
                  <a:lnTo>
                    <a:pt x="321970" y="723646"/>
                  </a:lnTo>
                  <a:lnTo>
                    <a:pt x="397027" y="723646"/>
                  </a:lnTo>
                  <a:lnTo>
                    <a:pt x="397027" y="290004"/>
                  </a:lnTo>
                  <a:close/>
                </a:path>
                <a:path w="5516880" h="732154">
                  <a:moveTo>
                    <a:pt x="735736" y="666572"/>
                  </a:moveTo>
                  <a:lnTo>
                    <a:pt x="729310" y="670090"/>
                  </a:lnTo>
                  <a:lnTo>
                    <a:pt x="722477" y="672846"/>
                  </a:lnTo>
                  <a:lnTo>
                    <a:pt x="715759" y="674331"/>
                  </a:lnTo>
                  <a:lnTo>
                    <a:pt x="709676" y="674014"/>
                  </a:lnTo>
                  <a:lnTo>
                    <a:pt x="705954" y="673392"/>
                  </a:lnTo>
                  <a:lnTo>
                    <a:pt x="702233" y="672782"/>
                  </a:lnTo>
                  <a:lnTo>
                    <a:pt x="699757" y="667816"/>
                  </a:lnTo>
                  <a:lnTo>
                    <a:pt x="699757" y="583438"/>
                  </a:lnTo>
                  <a:lnTo>
                    <a:pt x="699757" y="518922"/>
                  </a:lnTo>
                  <a:lnTo>
                    <a:pt x="697826" y="496925"/>
                  </a:lnTo>
                  <a:lnTo>
                    <a:pt x="693102" y="480453"/>
                  </a:lnTo>
                  <a:lnTo>
                    <a:pt x="692238" y="477431"/>
                  </a:lnTo>
                  <a:lnTo>
                    <a:pt x="655078" y="433412"/>
                  </a:lnTo>
                  <a:lnTo>
                    <a:pt x="612330" y="419023"/>
                  </a:lnTo>
                  <a:lnTo>
                    <a:pt x="587463" y="417182"/>
                  </a:lnTo>
                  <a:lnTo>
                    <a:pt x="556577" y="419366"/>
                  </a:lnTo>
                  <a:lnTo>
                    <a:pt x="527837" y="425792"/>
                  </a:lnTo>
                  <a:lnTo>
                    <a:pt x="502234" y="436283"/>
                  </a:lnTo>
                  <a:lnTo>
                    <a:pt x="480771" y="450672"/>
                  </a:lnTo>
                  <a:lnTo>
                    <a:pt x="480771" y="516445"/>
                  </a:lnTo>
                  <a:lnTo>
                    <a:pt x="504151" y="500875"/>
                  </a:lnTo>
                  <a:lnTo>
                    <a:pt x="527837" y="489610"/>
                  </a:lnTo>
                  <a:lnTo>
                    <a:pt x="551853" y="482765"/>
                  </a:lnTo>
                  <a:lnTo>
                    <a:pt x="576287" y="480453"/>
                  </a:lnTo>
                  <a:lnTo>
                    <a:pt x="595477" y="483463"/>
                  </a:lnTo>
                  <a:lnTo>
                    <a:pt x="609257" y="492404"/>
                  </a:lnTo>
                  <a:lnTo>
                    <a:pt x="617562" y="507161"/>
                  </a:lnTo>
                  <a:lnTo>
                    <a:pt x="620344" y="527608"/>
                  </a:lnTo>
                  <a:lnTo>
                    <a:pt x="620344" y="536282"/>
                  </a:lnTo>
                  <a:lnTo>
                    <a:pt x="619721" y="536397"/>
                  </a:lnTo>
                  <a:lnTo>
                    <a:pt x="619721" y="583438"/>
                  </a:lnTo>
                  <a:lnTo>
                    <a:pt x="619721" y="653542"/>
                  </a:lnTo>
                  <a:lnTo>
                    <a:pt x="611428" y="662139"/>
                  </a:lnTo>
                  <a:lnTo>
                    <a:pt x="601738" y="668350"/>
                  </a:lnTo>
                  <a:lnTo>
                    <a:pt x="591108" y="672122"/>
                  </a:lnTo>
                  <a:lnTo>
                    <a:pt x="580021" y="673392"/>
                  </a:lnTo>
                  <a:lnTo>
                    <a:pt x="562432" y="671042"/>
                  </a:lnTo>
                  <a:lnTo>
                    <a:pt x="549160" y="664324"/>
                  </a:lnTo>
                  <a:lnTo>
                    <a:pt x="540766" y="653770"/>
                  </a:lnTo>
                  <a:lnTo>
                    <a:pt x="537832" y="639902"/>
                  </a:lnTo>
                  <a:lnTo>
                    <a:pt x="543128" y="618515"/>
                  </a:lnTo>
                  <a:lnTo>
                    <a:pt x="558774" y="602361"/>
                  </a:lnTo>
                  <a:lnTo>
                    <a:pt x="584415" y="590867"/>
                  </a:lnTo>
                  <a:lnTo>
                    <a:pt x="619721" y="583438"/>
                  </a:lnTo>
                  <a:lnTo>
                    <a:pt x="619721" y="536397"/>
                  </a:lnTo>
                  <a:lnTo>
                    <a:pt x="573239" y="545630"/>
                  </a:lnTo>
                  <a:lnTo>
                    <a:pt x="518414" y="565010"/>
                  </a:lnTo>
                  <a:lnTo>
                    <a:pt x="468960" y="614235"/>
                  </a:lnTo>
                  <a:lnTo>
                    <a:pt x="462153" y="649198"/>
                  </a:lnTo>
                  <a:lnTo>
                    <a:pt x="469785" y="683780"/>
                  </a:lnTo>
                  <a:lnTo>
                    <a:pt x="490220" y="709066"/>
                  </a:lnTo>
                  <a:lnTo>
                    <a:pt x="519734" y="724573"/>
                  </a:lnTo>
                  <a:lnTo>
                    <a:pt x="554583" y="729856"/>
                  </a:lnTo>
                  <a:lnTo>
                    <a:pt x="573989" y="727964"/>
                  </a:lnTo>
                  <a:lnTo>
                    <a:pt x="593902" y="722172"/>
                  </a:lnTo>
                  <a:lnTo>
                    <a:pt x="612775" y="712317"/>
                  </a:lnTo>
                  <a:lnTo>
                    <a:pt x="629031" y="698207"/>
                  </a:lnTo>
                  <a:lnTo>
                    <a:pt x="635215" y="710222"/>
                  </a:lnTo>
                  <a:lnTo>
                    <a:pt x="645464" y="720318"/>
                  </a:lnTo>
                  <a:lnTo>
                    <a:pt x="659917" y="727265"/>
                  </a:lnTo>
                  <a:lnTo>
                    <a:pt x="678662" y="729856"/>
                  </a:lnTo>
                  <a:lnTo>
                    <a:pt x="695515" y="728649"/>
                  </a:lnTo>
                  <a:lnTo>
                    <a:pt x="710222" y="725347"/>
                  </a:lnTo>
                  <a:lnTo>
                    <a:pt x="723417" y="720420"/>
                  </a:lnTo>
                  <a:lnTo>
                    <a:pt x="735736" y="714336"/>
                  </a:lnTo>
                  <a:lnTo>
                    <a:pt x="735736" y="698207"/>
                  </a:lnTo>
                  <a:lnTo>
                    <a:pt x="735736" y="674331"/>
                  </a:lnTo>
                  <a:lnTo>
                    <a:pt x="735736" y="666572"/>
                  </a:lnTo>
                  <a:close/>
                </a:path>
                <a:path w="5516880" h="732154">
                  <a:moveTo>
                    <a:pt x="975817" y="649820"/>
                  </a:moveTo>
                  <a:lnTo>
                    <a:pt x="961821" y="657796"/>
                  </a:lnTo>
                  <a:lnTo>
                    <a:pt x="947661" y="663854"/>
                  </a:lnTo>
                  <a:lnTo>
                    <a:pt x="933145" y="667702"/>
                  </a:lnTo>
                  <a:lnTo>
                    <a:pt x="918108" y="669048"/>
                  </a:lnTo>
                  <a:lnTo>
                    <a:pt x="908189" y="669048"/>
                  </a:lnTo>
                  <a:lnTo>
                    <a:pt x="894321" y="664870"/>
                  </a:lnTo>
                  <a:lnTo>
                    <a:pt x="883754" y="656107"/>
                  </a:lnTo>
                  <a:lnTo>
                    <a:pt x="877036" y="642797"/>
                  </a:lnTo>
                  <a:lnTo>
                    <a:pt x="874687" y="625005"/>
                  </a:lnTo>
                  <a:lnTo>
                    <a:pt x="874687" y="485419"/>
                  </a:lnTo>
                  <a:lnTo>
                    <a:pt x="965885" y="485419"/>
                  </a:lnTo>
                  <a:lnTo>
                    <a:pt x="965885" y="424002"/>
                  </a:lnTo>
                  <a:lnTo>
                    <a:pt x="874687" y="424002"/>
                  </a:lnTo>
                  <a:lnTo>
                    <a:pt x="874687" y="347700"/>
                  </a:lnTo>
                  <a:lnTo>
                    <a:pt x="752475" y="464947"/>
                  </a:lnTo>
                  <a:lnTo>
                    <a:pt x="752475" y="485419"/>
                  </a:lnTo>
                  <a:lnTo>
                    <a:pt x="796518" y="485419"/>
                  </a:lnTo>
                  <a:lnTo>
                    <a:pt x="796518" y="632447"/>
                  </a:lnTo>
                  <a:lnTo>
                    <a:pt x="803960" y="677532"/>
                  </a:lnTo>
                  <a:lnTo>
                    <a:pt x="824826" y="708367"/>
                  </a:lnTo>
                  <a:lnTo>
                    <a:pt x="856983" y="726059"/>
                  </a:lnTo>
                  <a:lnTo>
                    <a:pt x="898271" y="731710"/>
                  </a:lnTo>
                  <a:lnTo>
                    <a:pt x="917181" y="730338"/>
                  </a:lnTo>
                  <a:lnTo>
                    <a:pt x="937501" y="726287"/>
                  </a:lnTo>
                  <a:lnTo>
                    <a:pt x="957592" y="719670"/>
                  </a:lnTo>
                  <a:lnTo>
                    <a:pt x="975817" y="710615"/>
                  </a:lnTo>
                  <a:lnTo>
                    <a:pt x="975817" y="649820"/>
                  </a:lnTo>
                  <a:close/>
                </a:path>
                <a:path w="5516880" h="732154">
                  <a:moveTo>
                    <a:pt x="1120965" y="424002"/>
                  </a:moveTo>
                  <a:lnTo>
                    <a:pt x="1041565" y="424002"/>
                  </a:lnTo>
                  <a:lnTo>
                    <a:pt x="1041565" y="723646"/>
                  </a:lnTo>
                  <a:lnTo>
                    <a:pt x="1120965" y="723646"/>
                  </a:lnTo>
                  <a:lnTo>
                    <a:pt x="1120965" y="424002"/>
                  </a:lnTo>
                  <a:close/>
                </a:path>
                <a:path w="5516880" h="732154">
                  <a:moveTo>
                    <a:pt x="1125931" y="338391"/>
                  </a:moveTo>
                  <a:lnTo>
                    <a:pt x="1122451" y="320941"/>
                  </a:lnTo>
                  <a:lnTo>
                    <a:pt x="1112913" y="306743"/>
                  </a:lnTo>
                  <a:lnTo>
                    <a:pt x="1098715" y="297205"/>
                  </a:lnTo>
                  <a:lnTo>
                    <a:pt x="1081265" y="293725"/>
                  </a:lnTo>
                  <a:lnTo>
                    <a:pt x="1064082" y="297205"/>
                  </a:lnTo>
                  <a:lnTo>
                    <a:pt x="1049858" y="306743"/>
                  </a:lnTo>
                  <a:lnTo>
                    <a:pt x="1040168" y="320941"/>
                  </a:lnTo>
                  <a:lnTo>
                    <a:pt x="1036599" y="338391"/>
                  </a:lnTo>
                  <a:lnTo>
                    <a:pt x="1040168" y="355485"/>
                  </a:lnTo>
                  <a:lnTo>
                    <a:pt x="1049858" y="369493"/>
                  </a:lnTo>
                  <a:lnTo>
                    <a:pt x="1064082" y="378955"/>
                  </a:lnTo>
                  <a:lnTo>
                    <a:pt x="1081265" y="382435"/>
                  </a:lnTo>
                  <a:lnTo>
                    <a:pt x="1098715" y="378955"/>
                  </a:lnTo>
                  <a:lnTo>
                    <a:pt x="1112913" y="369493"/>
                  </a:lnTo>
                  <a:lnTo>
                    <a:pt x="1122451" y="355485"/>
                  </a:lnTo>
                  <a:lnTo>
                    <a:pt x="1125931" y="338391"/>
                  </a:lnTo>
                  <a:close/>
                </a:path>
                <a:path w="5516880" h="732154">
                  <a:moveTo>
                    <a:pt x="1506829" y="573519"/>
                  </a:moveTo>
                  <a:lnTo>
                    <a:pt x="1501279" y="530174"/>
                  </a:lnTo>
                  <a:lnTo>
                    <a:pt x="1485430" y="492137"/>
                  </a:lnTo>
                  <a:lnTo>
                    <a:pt x="1460449" y="460527"/>
                  </a:lnTo>
                  <a:lnTo>
                    <a:pt x="1427505" y="436524"/>
                  </a:lnTo>
                  <a:lnTo>
                    <a:pt x="1423695" y="435063"/>
                  </a:lnTo>
                  <a:lnTo>
                    <a:pt x="1423695" y="573519"/>
                  </a:lnTo>
                  <a:lnTo>
                    <a:pt x="1417637" y="611352"/>
                  </a:lnTo>
                  <a:lnTo>
                    <a:pt x="1400746" y="640753"/>
                  </a:lnTo>
                  <a:lnTo>
                    <a:pt x="1375016" y="659790"/>
                  </a:lnTo>
                  <a:lnTo>
                    <a:pt x="1342428" y="666572"/>
                  </a:lnTo>
                  <a:lnTo>
                    <a:pt x="1310297" y="659790"/>
                  </a:lnTo>
                  <a:lnTo>
                    <a:pt x="1284973" y="640753"/>
                  </a:lnTo>
                  <a:lnTo>
                    <a:pt x="1268361" y="611352"/>
                  </a:lnTo>
                  <a:lnTo>
                    <a:pt x="1262405" y="573519"/>
                  </a:lnTo>
                  <a:lnTo>
                    <a:pt x="1268361" y="535686"/>
                  </a:lnTo>
                  <a:lnTo>
                    <a:pt x="1284973" y="506285"/>
                  </a:lnTo>
                  <a:lnTo>
                    <a:pt x="1310297" y="487235"/>
                  </a:lnTo>
                  <a:lnTo>
                    <a:pt x="1342428" y="480453"/>
                  </a:lnTo>
                  <a:lnTo>
                    <a:pt x="1375016" y="487235"/>
                  </a:lnTo>
                  <a:lnTo>
                    <a:pt x="1400746" y="506285"/>
                  </a:lnTo>
                  <a:lnTo>
                    <a:pt x="1417637" y="535686"/>
                  </a:lnTo>
                  <a:lnTo>
                    <a:pt x="1423695" y="573519"/>
                  </a:lnTo>
                  <a:lnTo>
                    <a:pt x="1423695" y="435063"/>
                  </a:lnTo>
                  <a:lnTo>
                    <a:pt x="1387779" y="421271"/>
                  </a:lnTo>
                  <a:lnTo>
                    <a:pt x="1342428" y="415937"/>
                  </a:lnTo>
                  <a:lnTo>
                    <a:pt x="1297978" y="421360"/>
                  </a:lnTo>
                  <a:lnTo>
                    <a:pt x="1258608" y="436803"/>
                  </a:lnTo>
                  <a:lnTo>
                    <a:pt x="1225651" y="460997"/>
                  </a:lnTo>
                  <a:lnTo>
                    <a:pt x="1200442" y="492683"/>
                  </a:lnTo>
                  <a:lnTo>
                    <a:pt x="1184325" y="530606"/>
                  </a:lnTo>
                  <a:lnTo>
                    <a:pt x="1178661" y="573519"/>
                  </a:lnTo>
                  <a:lnTo>
                    <a:pt x="1184287" y="616419"/>
                  </a:lnTo>
                  <a:lnTo>
                    <a:pt x="1200277" y="654342"/>
                  </a:lnTo>
                  <a:lnTo>
                    <a:pt x="1225334" y="686041"/>
                  </a:lnTo>
                  <a:lnTo>
                    <a:pt x="1258150" y="710222"/>
                  </a:lnTo>
                  <a:lnTo>
                    <a:pt x="1297419" y="725665"/>
                  </a:lnTo>
                  <a:lnTo>
                    <a:pt x="1341818" y="731088"/>
                  </a:lnTo>
                  <a:lnTo>
                    <a:pt x="1391729" y="724852"/>
                  </a:lnTo>
                  <a:lnTo>
                    <a:pt x="1432839" y="707605"/>
                  </a:lnTo>
                  <a:lnTo>
                    <a:pt x="1465033" y="681609"/>
                  </a:lnTo>
                  <a:lnTo>
                    <a:pt x="1475740" y="666572"/>
                  </a:lnTo>
                  <a:lnTo>
                    <a:pt x="1488173" y="649109"/>
                  </a:lnTo>
                  <a:lnTo>
                    <a:pt x="1502143" y="612330"/>
                  </a:lnTo>
                  <a:lnTo>
                    <a:pt x="1506829" y="573519"/>
                  </a:lnTo>
                  <a:close/>
                </a:path>
                <a:path w="5516880" h="732154">
                  <a:moveTo>
                    <a:pt x="1834362" y="533806"/>
                  </a:moveTo>
                  <a:lnTo>
                    <a:pt x="1825561" y="479209"/>
                  </a:lnTo>
                  <a:lnTo>
                    <a:pt x="1802117" y="443153"/>
                  </a:lnTo>
                  <a:lnTo>
                    <a:pt x="1768424" y="423278"/>
                  </a:lnTo>
                  <a:lnTo>
                    <a:pt x="1728901" y="417182"/>
                  </a:lnTo>
                  <a:lnTo>
                    <a:pt x="1701558" y="419493"/>
                  </a:lnTo>
                  <a:lnTo>
                    <a:pt x="1677187" y="426872"/>
                  </a:lnTo>
                  <a:lnTo>
                    <a:pt x="1655711" y="439953"/>
                  </a:lnTo>
                  <a:lnTo>
                    <a:pt x="1637093" y="459359"/>
                  </a:lnTo>
                  <a:lnTo>
                    <a:pt x="1637093" y="424002"/>
                  </a:lnTo>
                  <a:lnTo>
                    <a:pt x="1562633" y="424002"/>
                  </a:lnTo>
                  <a:lnTo>
                    <a:pt x="1562633" y="723646"/>
                  </a:lnTo>
                  <a:lnTo>
                    <a:pt x="1642046" y="723646"/>
                  </a:lnTo>
                  <a:lnTo>
                    <a:pt x="1642046" y="520788"/>
                  </a:lnTo>
                  <a:lnTo>
                    <a:pt x="1654759" y="502780"/>
                  </a:lnTo>
                  <a:lnTo>
                    <a:pt x="1670596" y="489762"/>
                  </a:lnTo>
                  <a:lnTo>
                    <a:pt x="1688299" y="481876"/>
                  </a:lnTo>
                  <a:lnTo>
                    <a:pt x="1706575" y="479221"/>
                  </a:lnTo>
                  <a:lnTo>
                    <a:pt x="1731403" y="484695"/>
                  </a:lnTo>
                  <a:lnTo>
                    <a:pt x="1746123" y="498373"/>
                  </a:lnTo>
                  <a:lnTo>
                    <a:pt x="1753158" y="516115"/>
                  </a:lnTo>
                  <a:lnTo>
                    <a:pt x="1754949" y="533806"/>
                  </a:lnTo>
                  <a:lnTo>
                    <a:pt x="1754949" y="723646"/>
                  </a:lnTo>
                  <a:lnTo>
                    <a:pt x="1834362" y="723646"/>
                  </a:lnTo>
                  <a:lnTo>
                    <a:pt x="1834362" y="533806"/>
                  </a:lnTo>
                  <a:close/>
                </a:path>
                <a:path w="5516880" h="732154">
                  <a:moveTo>
                    <a:pt x="2166874" y="666572"/>
                  </a:moveTo>
                  <a:lnTo>
                    <a:pt x="2160447" y="670090"/>
                  </a:lnTo>
                  <a:lnTo>
                    <a:pt x="2153615" y="672846"/>
                  </a:lnTo>
                  <a:lnTo>
                    <a:pt x="2146897" y="674331"/>
                  </a:lnTo>
                  <a:lnTo>
                    <a:pt x="2140826" y="674014"/>
                  </a:lnTo>
                  <a:lnTo>
                    <a:pt x="2137092" y="673392"/>
                  </a:lnTo>
                  <a:lnTo>
                    <a:pt x="2133371" y="672782"/>
                  </a:lnTo>
                  <a:lnTo>
                    <a:pt x="2130895" y="667816"/>
                  </a:lnTo>
                  <a:lnTo>
                    <a:pt x="2130895" y="583438"/>
                  </a:lnTo>
                  <a:lnTo>
                    <a:pt x="2130895" y="518922"/>
                  </a:lnTo>
                  <a:lnTo>
                    <a:pt x="2124240" y="480453"/>
                  </a:lnTo>
                  <a:lnTo>
                    <a:pt x="2102345" y="445719"/>
                  </a:lnTo>
                  <a:lnTo>
                    <a:pt x="2066290" y="424472"/>
                  </a:lnTo>
                  <a:lnTo>
                    <a:pt x="2018601" y="417182"/>
                  </a:lnTo>
                  <a:lnTo>
                    <a:pt x="1987715" y="419366"/>
                  </a:lnTo>
                  <a:lnTo>
                    <a:pt x="1958962" y="425792"/>
                  </a:lnTo>
                  <a:lnTo>
                    <a:pt x="1933359" y="436283"/>
                  </a:lnTo>
                  <a:lnTo>
                    <a:pt x="1911883" y="450672"/>
                  </a:lnTo>
                  <a:lnTo>
                    <a:pt x="1911883" y="516445"/>
                  </a:lnTo>
                  <a:lnTo>
                    <a:pt x="1935289" y="500875"/>
                  </a:lnTo>
                  <a:lnTo>
                    <a:pt x="1958962" y="489610"/>
                  </a:lnTo>
                  <a:lnTo>
                    <a:pt x="1983003" y="482765"/>
                  </a:lnTo>
                  <a:lnTo>
                    <a:pt x="2007438" y="480453"/>
                  </a:lnTo>
                  <a:lnTo>
                    <a:pt x="2026627" y="483463"/>
                  </a:lnTo>
                  <a:lnTo>
                    <a:pt x="2040394" y="492404"/>
                  </a:lnTo>
                  <a:lnTo>
                    <a:pt x="2048713" y="507161"/>
                  </a:lnTo>
                  <a:lnTo>
                    <a:pt x="2051494" y="527608"/>
                  </a:lnTo>
                  <a:lnTo>
                    <a:pt x="2051494" y="536282"/>
                  </a:lnTo>
                  <a:lnTo>
                    <a:pt x="2050859" y="536397"/>
                  </a:lnTo>
                  <a:lnTo>
                    <a:pt x="2050859" y="583438"/>
                  </a:lnTo>
                  <a:lnTo>
                    <a:pt x="2050859" y="653542"/>
                  </a:lnTo>
                  <a:lnTo>
                    <a:pt x="2042553" y="662139"/>
                  </a:lnTo>
                  <a:lnTo>
                    <a:pt x="2032863" y="668350"/>
                  </a:lnTo>
                  <a:lnTo>
                    <a:pt x="2022246" y="672122"/>
                  </a:lnTo>
                  <a:lnTo>
                    <a:pt x="2011146" y="673392"/>
                  </a:lnTo>
                  <a:lnTo>
                    <a:pt x="1993569" y="671042"/>
                  </a:lnTo>
                  <a:lnTo>
                    <a:pt x="1980285" y="664324"/>
                  </a:lnTo>
                  <a:lnTo>
                    <a:pt x="1971903" y="653770"/>
                  </a:lnTo>
                  <a:lnTo>
                    <a:pt x="1968969" y="639902"/>
                  </a:lnTo>
                  <a:lnTo>
                    <a:pt x="1974265" y="618515"/>
                  </a:lnTo>
                  <a:lnTo>
                    <a:pt x="1989912" y="602361"/>
                  </a:lnTo>
                  <a:lnTo>
                    <a:pt x="2015553" y="590867"/>
                  </a:lnTo>
                  <a:lnTo>
                    <a:pt x="2050859" y="583438"/>
                  </a:lnTo>
                  <a:lnTo>
                    <a:pt x="2050859" y="536397"/>
                  </a:lnTo>
                  <a:lnTo>
                    <a:pt x="2004377" y="545630"/>
                  </a:lnTo>
                  <a:lnTo>
                    <a:pt x="1949551" y="565010"/>
                  </a:lnTo>
                  <a:lnTo>
                    <a:pt x="1900097" y="614235"/>
                  </a:lnTo>
                  <a:lnTo>
                    <a:pt x="1893290" y="649198"/>
                  </a:lnTo>
                  <a:lnTo>
                    <a:pt x="1900923" y="683780"/>
                  </a:lnTo>
                  <a:lnTo>
                    <a:pt x="1921357" y="709066"/>
                  </a:lnTo>
                  <a:lnTo>
                    <a:pt x="1950872" y="724573"/>
                  </a:lnTo>
                  <a:lnTo>
                    <a:pt x="1985733" y="729856"/>
                  </a:lnTo>
                  <a:lnTo>
                    <a:pt x="2005126" y="727964"/>
                  </a:lnTo>
                  <a:lnTo>
                    <a:pt x="2025040" y="722172"/>
                  </a:lnTo>
                  <a:lnTo>
                    <a:pt x="2043899" y="712317"/>
                  </a:lnTo>
                  <a:lnTo>
                    <a:pt x="2060168" y="698207"/>
                  </a:lnTo>
                  <a:lnTo>
                    <a:pt x="2066353" y="710222"/>
                  </a:lnTo>
                  <a:lnTo>
                    <a:pt x="2076602" y="720318"/>
                  </a:lnTo>
                  <a:lnTo>
                    <a:pt x="2091055" y="727265"/>
                  </a:lnTo>
                  <a:lnTo>
                    <a:pt x="2109800" y="729856"/>
                  </a:lnTo>
                  <a:lnTo>
                    <a:pt x="2126653" y="728649"/>
                  </a:lnTo>
                  <a:lnTo>
                    <a:pt x="2141359" y="725347"/>
                  </a:lnTo>
                  <a:lnTo>
                    <a:pt x="2154555" y="720420"/>
                  </a:lnTo>
                  <a:lnTo>
                    <a:pt x="2166874" y="714336"/>
                  </a:lnTo>
                  <a:lnTo>
                    <a:pt x="2166874" y="698207"/>
                  </a:lnTo>
                  <a:lnTo>
                    <a:pt x="2166874" y="674331"/>
                  </a:lnTo>
                  <a:lnTo>
                    <a:pt x="2166874" y="666572"/>
                  </a:lnTo>
                  <a:close/>
                </a:path>
                <a:path w="5516880" h="732154">
                  <a:moveTo>
                    <a:pt x="2285962" y="290004"/>
                  </a:moveTo>
                  <a:lnTo>
                    <a:pt x="2207183" y="290004"/>
                  </a:lnTo>
                  <a:lnTo>
                    <a:pt x="2207183" y="723646"/>
                  </a:lnTo>
                  <a:lnTo>
                    <a:pt x="2285962" y="723646"/>
                  </a:lnTo>
                  <a:lnTo>
                    <a:pt x="2285962" y="290004"/>
                  </a:lnTo>
                  <a:close/>
                </a:path>
                <a:path w="5516880" h="732154">
                  <a:moveTo>
                    <a:pt x="5516499" y="42989"/>
                  </a:moveTo>
                  <a:lnTo>
                    <a:pt x="5512587" y="23736"/>
                  </a:lnTo>
                  <a:lnTo>
                    <a:pt x="5500446" y="8293"/>
                  </a:lnTo>
                  <a:lnTo>
                    <a:pt x="5480901" y="749"/>
                  </a:lnTo>
                  <a:lnTo>
                    <a:pt x="5471833" y="1206"/>
                  </a:lnTo>
                  <a:lnTo>
                    <a:pt x="5462943" y="4076"/>
                  </a:lnTo>
                  <a:lnTo>
                    <a:pt x="5455539" y="9029"/>
                  </a:lnTo>
                  <a:lnTo>
                    <a:pt x="5450954" y="15760"/>
                  </a:lnTo>
                  <a:lnTo>
                    <a:pt x="5446077" y="8915"/>
                  </a:lnTo>
                  <a:lnTo>
                    <a:pt x="5437708" y="3784"/>
                  </a:lnTo>
                  <a:lnTo>
                    <a:pt x="5427777" y="698"/>
                  </a:lnTo>
                  <a:lnTo>
                    <a:pt x="5418226" y="0"/>
                  </a:lnTo>
                  <a:lnTo>
                    <a:pt x="5398986" y="6997"/>
                  </a:lnTo>
                  <a:lnTo>
                    <a:pt x="5387518" y="22098"/>
                  </a:lnTo>
                  <a:lnTo>
                    <a:pt x="5384190" y="41211"/>
                  </a:lnTo>
                  <a:lnTo>
                    <a:pt x="5389334" y="60248"/>
                  </a:lnTo>
                  <a:lnTo>
                    <a:pt x="5416905" y="94068"/>
                  </a:lnTo>
                  <a:lnTo>
                    <a:pt x="5449506" y="120256"/>
                  </a:lnTo>
                  <a:lnTo>
                    <a:pt x="5462702" y="110693"/>
                  </a:lnTo>
                  <a:lnTo>
                    <a:pt x="5498541" y="79476"/>
                  </a:lnTo>
                  <a:lnTo>
                    <a:pt x="5511317" y="61912"/>
                  </a:lnTo>
                  <a:lnTo>
                    <a:pt x="5516499" y="42989"/>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25">
              <a:extLst>
                <a:ext uri="{FF2B5EF4-FFF2-40B4-BE49-F238E27FC236}">
                  <a16:creationId xmlns:a16="http://schemas.microsoft.com/office/drawing/2014/main" id="{57DF2581-1A8A-73BF-86F7-8402AFC95C29}"/>
                </a:ext>
              </a:extLst>
            </p:cNvPr>
            <p:cNvPicPr/>
            <p:nvPr/>
          </p:nvPicPr>
          <p:blipFill>
            <a:blip r:embed="rId16" cstate="print"/>
            <a:stretch>
              <a:fillRect/>
            </a:stretch>
          </p:blipFill>
          <p:spPr>
            <a:xfrm>
              <a:off x="7551744" y="9591174"/>
              <a:ext cx="167774" cy="175397"/>
            </a:xfrm>
            <a:prstGeom prst="rect">
              <a:avLst/>
            </a:prstGeom>
          </p:spPr>
        </p:pic>
        <p:pic>
          <p:nvPicPr>
            <p:cNvPr id="32" name="object 26">
              <a:extLst>
                <a:ext uri="{FF2B5EF4-FFF2-40B4-BE49-F238E27FC236}">
                  <a16:creationId xmlns:a16="http://schemas.microsoft.com/office/drawing/2014/main" id="{7C221598-DBC9-43C6-8126-EB3F1F978C6B}"/>
                </a:ext>
              </a:extLst>
            </p:cNvPr>
            <p:cNvPicPr/>
            <p:nvPr/>
          </p:nvPicPr>
          <p:blipFill>
            <a:blip r:embed="rId17" cstate="print"/>
            <a:stretch>
              <a:fillRect/>
            </a:stretch>
          </p:blipFill>
          <p:spPr>
            <a:xfrm>
              <a:off x="7753324" y="9591178"/>
              <a:ext cx="177219" cy="172958"/>
            </a:xfrm>
            <a:prstGeom prst="rect">
              <a:avLst/>
            </a:prstGeom>
          </p:spPr>
        </p:pic>
        <p:pic>
          <p:nvPicPr>
            <p:cNvPr id="33" name="object 27">
              <a:extLst>
                <a:ext uri="{FF2B5EF4-FFF2-40B4-BE49-F238E27FC236}">
                  <a16:creationId xmlns:a16="http://schemas.microsoft.com/office/drawing/2014/main" id="{2FEDDA20-FDF0-5CB5-E394-CD8EA4AE3E3C}"/>
                </a:ext>
              </a:extLst>
            </p:cNvPr>
            <p:cNvPicPr/>
            <p:nvPr/>
          </p:nvPicPr>
          <p:blipFill>
            <a:blip r:embed="rId18" cstate="print"/>
            <a:stretch>
              <a:fillRect/>
            </a:stretch>
          </p:blipFill>
          <p:spPr>
            <a:xfrm>
              <a:off x="7963732" y="9591170"/>
              <a:ext cx="76730" cy="172958"/>
            </a:xfrm>
            <a:prstGeom prst="rect">
              <a:avLst/>
            </a:prstGeom>
          </p:spPr>
        </p:pic>
        <p:pic>
          <p:nvPicPr>
            <p:cNvPr id="34" name="object 28">
              <a:extLst>
                <a:ext uri="{FF2B5EF4-FFF2-40B4-BE49-F238E27FC236}">
                  <a16:creationId xmlns:a16="http://schemas.microsoft.com/office/drawing/2014/main" id="{A0AF986C-40DE-236E-BA35-40318AD77925}"/>
                </a:ext>
              </a:extLst>
            </p:cNvPr>
            <p:cNvPicPr/>
            <p:nvPr/>
          </p:nvPicPr>
          <p:blipFill>
            <a:blip r:embed="rId19" cstate="print"/>
            <a:stretch>
              <a:fillRect/>
            </a:stretch>
          </p:blipFill>
          <p:spPr>
            <a:xfrm>
              <a:off x="8068783" y="9591173"/>
              <a:ext cx="174476" cy="173565"/>
            </a:xfrm>
            <a:prstGeom prst="rect">
              <a:avLst/>
            </a:prstGeom>
          </p:spPr>
        </p:pic>
        <p:pic>
          <p:nvPicPr>
            <p:cNvPr id="35" name="object 29">
              <a:extLst>
                <a:ext uri="{FF2B5EF4-FFF2-40B4-BE49-F238E27FC236}">
                  <a16:creationId xmlns:a16="http://schemas.microsoft.com/office/drawing/2014/main" id="{EB2D26E3-BE72-F031-C079-DE5F3B1C5583}"/>
                </a:ext>
              </a:extLst>
            </p:cNvPr>
            <p:cNvPicPr/>
            <p:nvPr/>
          </p:nvPicPr>
          <p:blipFill>
            <a:blip r:embed="rId20" cstate="print"/>
            <a:stretch>
              <a:fillRect/>
            </a:stretch>
          </p:blipFill>
          <p:spPr>
            <a:xfrm>
              <a:off x="8273092" y="9591170"/>
              <a:ext cx="136728" cy="172958"/>
            </a:xfrm>
            <a:prstGeom prst="rect">
              <a:avLst/>
            </a:prstGeom>
          </p:spPr>
        </p:pic>
        <p:pic>
          <p:nvPicPr>
            <p:cNvPr id="36" name="object 30">
              <a:extLst>
                <a:ext uri="{FF2B5EF4-FFF2-40B4-BE49-F238E27FC236}">
                  <a16:creationId xmlns:a16="http://schemas.microsoft.com/office/drawing/2014/main" id="{88487B6E-10C0-B09F-3105-43477C420F6B}"/>
                </a:ext>
              </a:extLst>
            </p:cNvPr>
            <p:cNvPicPr/>
            <p:nvPr/>
          </p:nvPicPr>
          <p:blipFill>
            <a:blip r:embed="rId21" cstate="print"/>
            <a:stretch>
              <a:fillRect/>
            </a:stretch>
          </p:blipFill>
          <p:spPr>
            <a:xfrm>
              <a:off x="8454891" y="9589647"/>
              <a:ext cx="161377" cy="174486"/>
            </a:xfrm>
            <a:prstGeom prst="rect">
              <a:avLst/>
            </a:prstGeom>
          </p:spPr>
        </p:pic>
        <p:pic>
          <p:nvPicPr>
            <p:cNvPr id="37" name="object 31">
              <a:extLst>
                <a:ext uri="{FF2B5EF4-FFF2-40B4-BE49-F238E27FC236}">
                  <a16:creationId xmlns:a16="http://schemas.microsoft.com/office/drawing/2014/main" id="{396057A3-0B3F-0EF7-4A5E-7DB89ECA615C}"/>
                </a:ext>
              </a:extLst>
            </p:cNvPr>
            <p:cNvPicPr/>
            <p:nvPr/>
          </p:nvPicPr>
          <p:blipFill>
            <a:blip r:embed="rId22" cstate="print"/>
            <a:stretch>
              <a:fillRect/>
            </a:stretch>
          </p:blipFill>
          <p:spPr>
            <a:xfrm>
              <a:off x="8652195" y="9588128"/>
              <a:ext cx="117848" cy="179659"/>
            </a:xfrm>
            <a:prstGeom prst="rect">
              <a:avLst/>
            </a:prstGeom>
          </p:spPr>
        </p:pic>
        <p:pic>
          <p:nvPicPr>
            <p:cNvPr id="38" name="object 32">
              <a:extLst>
                <a:ext uri="{FF2B5EF4-FFF2-40B4-BE49-F238E27FC236}">
                  <a16:creationId xmlns:a16="http://schemas.microsoft.com/office/drawing/2014/main" id="{E2AFE0DE-63C6-A0BF-59B2-195C6BDC43A7}"/>
                </a:ext>
              </a:extLst>
            </p:cNvPr>
            <p:cNvPicPr/>
            <p:nvPr/>
          </p:nvPicPr>
          <p:blipFill>
            <a:blip r:embed="rId23" cstate="print"/>
            <a:stretch>
              <a:fillRect/>
            </a:stretch>
          </p:blipFill>
          <p:spPr>
            <a:xfrm>
              <a:off x="8805065" y="9591170"/>
              <a:ext cx="76730" cy="172958"/>
            </a:xfrm>
            <a:prstGeom prst="rect">
              <a:avLst/>
            </a:prstGeom>
          </p:spPr>
        </p:pic>
        <p:pic>
          <p:nvPicPr>
            <p:cNvPr id="39" name="object 33">
              <a:extLst>
                <a:ext uri="{FF2B5EF4-FFF2-40B4-BE49-F238E27FC236}">
                  <a16:creationId xmlns:a16="http://schemas.microsoft.com/office/drawing/2014/main" id="{D8D0E81F-FF3E-FB4D-E4A7-1CEB373CF018}"/>
                </a:ext>
              </a:extLst>
            </p:cNvPr>
            <p:cNvPicPr/>
            <p:nvPr/>
          </p:nvPicPr>
          <p:blipFill>
            <a:blip r:embed="rId24" cstate="print"/>
            <a:stretch>
              <a:fillRect/>
            </a:stretch>
          </p:blipFill>
          <p:spPr>
            <a:xfrm>
              <a:off x="8919427" y="9591175"/>
              <a:ext cx="338128" cy="172958"/>
            </a:xfrm>
            <a:prstGeom prst="rect">
              <a:avLst/>
            </a:prstGeom>
          </p:spPr>
        </p:pic>
        <p:sp>
          <p:nvSpPr>
            <p:cNvPr id="40" name="object 34">
              <a:extLst>
                <a:ext uri="{FF2B5EF4-FFF2-40B4-BE49-F238E27FC236}">
                  <a16:creationId xmlns:a16="http://schemas.microsoft.com/office/drawing/2014/main" id="{46C18198-A547-83A3-3288-23E6871D8043}"/>
                </a:ext>
              </a:extLst>
            </p:cNvPr>
            <p:cNvSpPr/>
            <p:nvPr/>
          </p:nvSpPr>
          <p:spPr>
            <a:xfrm>
              <a:off x="6039942" y="9015838"/>
              <a:ext cx="1051560" cy="760095"/>
            </a:xfrm>
            <a:custGeom>
              <a:avLst/>
              <a:gdLst/>
              <a:ahLst/>
              <a:cxnLst/>
              <a:rect l="l" t="t" r="r" b="b"/>
              <a:pathLst>
                <a:path w="1051559" h="760095">
                  <a:moveTo>
                    <a:pt x="1051153" y="0"/>
                  </a:moveTo>
                  <a:lnTo>
                    <a:pt x="699782" y="0"/>
                  </a:lnTo>
                  <a:lnTo>
                    <a:pt x="699782" y="394919"/>
                  </a:lnTo>
                  <a:lnTo>
                    <a:pt x="351370" y="0"/>
                  </a:lnTo>
                  <a:lnTo>
                    <a:pt x="0" y="0"/>
                  </a:lnTo>
                  <a:lnTo>
                    <a:pt x="0" y="65951"/>
                  </a:lnTo>
                  <a:lnTo>
                    <a:pt x="3175" y="66217"/>
                  </a:lnTo>
                  <a:lnTo>
                    <a:pt x="22656" y="69748"/>
                  </a:lnTo>
                  <a:lnTo>
                    <a:pt x="87718" y="82321"/>
                  </a:lnTo>
                  <a:lnTo>
                    <a:pt x="119138" y="131495"/>
                  </a:lnTo>
                  <a:lnTo>
                    <a:pt x="119164" y="537133"/>
                  </a:lnTo>
                  <a:lnTo>
                    <a:pt x="124637" y="588073"/>
                  </a:lnTo>
                  <a:lnTo>
                    <a:pt x="140233" y="634885"/>
                  </a:lnTo>
                  <a:lnTo>
                    <a:pt x="164693" y="676198"/>
                  </a:lnTo>
                  <a:lnTo>
                    <a:pt x="196773" y="710666"/>
                  </a:lnTo>
                  <a:lnTo>
                    <a:pt x="235204" y="736955"/>
                  </a:lnTo>
                  <a:lnTo>
                    <a:pt x="278752" y="753719"/>
                  </a:lnTo>
                  <a:lnTo>
                    <a:pt x="326161" y="759612"/>
                  </a:lnTo>
                  <a:lnTo>
                    <a:pt x="351370" y="759612"/>
                  </a:lnTo>
                  <a:lnTo>
                    <a:pt x="351370" y="364985"/>
                  </a:lnTo>
                  <a:lnTo>
                    <a:pt x="699782" y="759625"/>
                  </a:lnTo>
                  <a:lnTo>
                    <a:pt x="724992" y="759612"/>
                  </a:lnTo>
                  <a:lnTo>
                    <a:pt x="772401" y="753719"/>
                  </a:lnTo>
                  <a:lnTo>
                    <a:pt x="815949" y="736955"/>
                  </a:lnTo>
                  <a:lnTo>
                    <a:pt x="854392" y="710666"/>
                  </a:lnTo>
                  <a:lnTo>
                    <a:pt x="886460" y="676198"/>
                  </a:lnTo>
                  <a:lnTo>
                    <a:pt x="910920" y="634885"/>
                  </a:lnTo>
                  <a:lnTo>
                    <a:pt x="926515" y="588073"/>
                  </a:lnTo>
                  <a:lnTo>
                    <a:pt x="931989" y="537133"/>
                  </a:lnTo>
                  <a:lnTo>
                    <a:pt x="932014" y="131495"/>
                  </a:lnTo>
                  <a:lnTo>
                    <a:pt x="933386" y="104127"/>
                  </a:lnTo>
                  <a:lnTo>
                    <a:pt x="1028496" y="69748"/>
                  </a:lnTo>
                  <a:lnTo>
                    <a:pt x="1051153" y="65951"/>
                  </a:lnTo>
                  <a:lnTo>
                    <a:pt x="1051153" y="0"/>
                  </a:lnTo>
                  <a:close/>
                </a:path>
              </a:pathLst>
            </a:custGeom>
            <a:solidFill>
              <a:srgbClr val="FFFFFF"/>
            </a:solid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3" name="Picture 40" descr="Qr code&#10;&#10;Description automatically generated">
            <a:extLst>
              <a:ext uri="{FF2B5EF4-FFF2-40B4-BE49-F238E27FC236}">
                <a16:creationId xmlns:a16="http://schemas.microsoft.com/office/drawing/2014/main" id="{55188178-C62D-5151-A7FB-92C3C3BD324D}"/>
              </a:ext>
            </a:extLst>
          </p:cNvPr>
          <p:cNvPicPr>
            <a:picLocks noChangeAspect="1"/>
          </p:cNvPicPr>
          <p:nvPr/>
        </p:nvPicPr>
        <p:blipFill>
          <a:blip r:embed="rId25"/>
          <a:stretch>
            <a:fillRect/>
          </a:stretch>
        </p:blipFill>
        <p:spPr>
          <a:xfrm>
            <a:off x="242060" y="2928159"/>
            <a:ext cx="1314450" cy="1323975"/>
          </a:xfrm>
          <a:prstGeom prst="rect">
            <a:avLst/>
          </a:prstGeom>
        </p:spPr>
      </p:pic>
    </p:spTree>
    <p:extLst>
      <p:ext uri="{BB962C8B-B14F-4D97-AF65-F5344CB8AC3E}">
        <p14:creationId xmlns:p14="http://schemas.microsoft.com/office/powerpoint/2010/main" val="230164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p:txBody>
          <a:bodyPr/>
          <a:lstStyle/>
          <a:p>
            <a:r>
              <a:rPr lang="en-US" sz="4400" b="1" i="0">
                <a:solidFill>
                  <a:srgbClr val="5735C4"/>
                </a:solidFill>
                <a:effectLst/>
                <a:latin typeface="MrEavesXLModOT"/>
              </a:rPr>
              <a:t>Positioning Statement</a:t>
            </a:r>
            <a:endParaRPr lang="en-US" sz="4400"/>
          </a:p>
        </p:txBody>
      </p:sp>
      <p:sp>
        <p:nvSpPr>
          <p:cNvPr id="4" name="Content Placeholder 3">
            <a:extLst>
              <a:ext uri="{FF2B5EF4-FFF2-40B4-BE49-F238E27FC236}">
                <a16:creationId xmlns:a16="http://schemas.microsoft.com/office/drawing/2014/main" id="{B58C4326-39D4-9E65-EF88-8FDDB47482CB}"/>
              </a:ext>
            </a:extLst>
          </p:cNvPr>
          <p:cNvSpPr>
            <a:spLocks noGrp="1"/>
          </p:cNvSpPr>
          <p:nvPr>
            <p:ph sz="quarter" idx="10"/>
          </p:nvPr>
        </p:nvSpPr>
        <p:spPr>
          <a:xfrm>
            <a:off x="628650" y="1973742"/>
            <a:ext cx="7886700" cy="1690122"/>
          </a:xfrm>
        </p:spPr>
        <p:txBody>
          <a:bodyPr/>
          <a:lstStyle/>
          <a:p>
            <a:pPr marL="0" indent="0" algn="ctr">
              <a:buNone/>
            </a:pPr>
            <a:r>
              <a:rPr lang="en-US" sz="3200"/>
              <a:t>The marketing strategy of </a:t>
            </a:r>
            <a:r>
              <a:rPr lang="en-US" sz="3200" b="1" u="sng"/>
              <a:t>differentiating</a:t>
            </a:r>
            <a:r>
              <a:rPr lang="en-US" sz="3200"/>
              <a:t> your organization in the minds of prospects and donors</a:t>
            </a:r>
          </a:p>
        </p:txBody>
      </p:sp>
    </p:spTree>
    <p:extLst>
      <p:ext uri="{BB962C8B-B14F-4D97-AF65-F5344CB8AC3E}">
        <p14:creationId xmlns:p14="http://schemas.microsoft.com/office/powerpoint/2010/main" val="233254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1316-D358-DE96-0185-3A3F1247605A}"/>
              </a:ext>
            </a:extLst>
          </p:cNvPr>
          <p:cNvSpPr>
            <a:spLocks noGrp="1"/>
          </p:cNvSpPr>
          <p:nvPr>
            <p:ph type="title"/>
          </p:nvPr>
        </p:nvSpPr>
        <p:spPr>
          <a:xfrm>
            <a:off x="210612" y="750868"/>
            <a:ext cx="7886700" cy="540653"/>
          </a:xfrm>
        </p:spPr>
        <p:txBody>
          <a:bodyPr/>
          <a:lstStyle/>
          <a:p>
            <a:r>
              <a:rPr lang="en-US" b="1" i="0">
                <a:solidFill>
                  <a:srgbClr val="5735C4"/>
                </a:solidFill>
                <a:effectLst/>
                <a:latin typeface="MrEavesXLModOT"/>
              </a:rPr>
              <a:t>PRESENTERS</a:t>
            </a:r>
            <a:endParaRPr lang="en-US"/>
          </a:p>
        </p:txBody>
      </p:sp>
      <p:pic>
        <p:nvPicPr>
          <p:cNvPr id="1026" name="Picture 2">
            <a:extLst>
              <a:ext uri="{FF2B5EF4-FFF2-40B4-BE49-F238E27FC236}">
                <a16:creationId xmlns:a16="http://schemas.microsoft.com/office/drawing/2014/main" id="{F25E115E-B1C3-3290-1549-D82DEF95E7A5}"/>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97905" y="1266412"/>
            <a:ext cx="1768645" cy="2073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73B030-5C7E-44A8-10E1-AFED66132B81}"/>
              </a:ext>
            </a:extLst>
          </p:cNvPr>
          <p:cNvSpPr txBox="1"/>
          <p:nvPr/>
        </p:nvSpPr>
        <p:spPr>
          <a:xfrm>
            <a:off x="573788" y="3361631"/>
            <a:ext cx="3200400" cy="1077218"/>
          </a:xfrm>
          <a:prstGeom prst="rect">
            <a:avLst/>
          </a:prstGeom>
          <a:noFill/>
        </p:spPr>
        <p:txBody>
          <a:bodyPr wrap="square">
            <a:spAutoFit/>
          </a:bodyPr>
          <a:lstStyle/>
          <a:p>
            <a:pPr algn="ctr" rtl="0" fontAlgn="base"/>
            <a:r>
              <a:rPr lang="en-US" sz="1600" b="1" i="0" u="none" strike="noStrike">
                <a:solidFill>
                  <a:srgbClr val="000000"/>
                </a:solidFill>
                <a:effectLst/>
                <a:latin typeface="Arial" panose="020B0604020202020204" pitchFamily="34" charset="0"/>
              </a:rPr>
              <a:t>Jack Alotto, MA, CFRE</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1" u="none" strike="noStrike">
                <a:solidFill>
                  <a:srgbClr val="000000"/>
                </a:solidFill>
                <a:effectLst/>
                <a:latin typeface="Arial" panose="020B0604020202020204" pitchFamily="34" charset="0"/>
              </a:rPr>
              <a:t>Consultant-Trainer</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0" u="none" strike="noStrike">
                <a:solidFill>
                  <a:srgbClr val="000000"/>
                </a:solidFill>
                <a:effectLst/>
                <a:latin typeface="Arial" panose="020B0604020202020204" pitchFamily="34" charset="0"/>
              </a:rPr>
              <a:t>Fundraising Academy</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0" u="none" strike="noStrike">
                <a:solidFill>
                  <a:srgbClr val="000000"/>
                </a:solidFill>
                <a:effectLst/>
                <a:latin typeface="Arial" panose="020B0604020202020204" pitchFamily="34" charset="0"/>
              </a:rPr>
              <a:t>National University</a:t>
            </a:r>
            <a:endParaRPr lang="en-US" sz="1600" b="0" i="0">
              <a:solidFill>
                <a:srgbClr val="000000"/>
              </a:solidFill>
              <a:effectLst/>
              <a:latin typeface="Segoe UI" panose="020B0502040204020203" pitchFamily="34" charset="0"/>
            </a:endParaRPr>
          </a:p>
        </p:txBody>
      </p:sp>
      <p:pic>
        <p:nvPicPr>
          <p:cNvPr id="1028" name="Picture 4">
            <a:extLst>
              <a:ext uri="{FF2B5EF4-FFF2-40B4-BE49-F238E27FC236}">
                <a16:creationId xmlns:a16="http://schemas.microsoft.com/office/drawing/2014/main" id="{92C160FE-0ED2-8ACE-95F6-C5D9D91A9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363" y="1252396"/>
            <a:ext cx="1947259" cy="21302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D3FE2C-5176-C816-8370-A42170CA0340}"/>
              </a:ext>
            </a:extLst>
          </p:cNvPr>
          <p:cNvSpPr txBox="1"/>
          <p:nvPr/>
        </p:nvSpPr>
        <p:spPr>
          <a:xfrm>
            <a:off x="4910666" y="3333456"/>
            <a:ext cx="3522133" cy="1107996"/>
          </a:xfrm>
          <a:prstGeom prst="rect">
            <a:avLst/>
          </a:prstGeom>
          <a:noFill/>
        </p:spPr>
        <p:txBody>
          <a:bodyPr wrap="square">
            <a:spAutoFit/>
          </a:bodyPr>
          <a:lstStyle/>
          <a:p>
            <a:pPr algn="ctr" rtl="0" fontAlgn="base"/>
            <a:r>
              <a:rPr lang="en-US" b="1" i="0" u="none" strike="noStrike">
                <a:solidFill>
                  <a:srgbClr val="000000"/>
                </a:solidFill>
                <a:effectLst/>
                <a:latin typeface="Arial" panose="020B0604020202020204" pitchFamily="34" charset="0"/>
              </a:rPr>
              <a:t> </a:t>
            </a:r>
            <a:r>
              <a:rPr lang="en-US" sz="1600" b="1" i="0" u="none" strike="noStrike">
                <a:solidFill>
                  <a:srgbClr val="000000"/>
                </a:solidFill>
                <a:effectLst/>
                <a:latin typeface="Arial" panose="020B0604020202020204" pitchFamily="34" charset="0"/>
              </a:rPr>
              <a:t>LaShonda Williams, MPA, CFRE</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1" u="none" strike="noStrike">
                <a:solidFill>
                  <a:srgbClr val="000000"/>
                </a:solidFill>
                <a:effectLst/>
                <a:latin typeface="Arial" panose="020B0604020202020204" pitchFamily="34" charset="0"/>
              </a:rPr>
              <a:t>Consultant-Trainer</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0" u="none" strike="noStrike">
                <a:solidFill>
                  <a:srgbClr val="000000"/>
                </a:solidFill>
                <a:effectLst/>
                <a:latin typeface="Arial" panose="020B0604020202020204" pitchFamily="34" charset="0"/>
              </a:rPr>
              <a:t>Fundraising Academy</a:t>
            </a:r>
            <a:r>
              <a:rPr lang="en-US" sz="1600" b="0" i="0">
                <a:solidFill>
                  <a:srgbClr val="000000"/>
                </a:solidFill>
                <a:effectLst/>
                <a:latin typeface="Arial" panose="020B0604020202020204" pitchFamily="34" charset="0"/>
              </a:rPr>
              <a:t>​</a:t>
            </a:r>
            <a:endParaRPr lang="en-US" sz="1600" b="0" i="0">
              <a:solidFill>
                <a:srgbClr val="000000"/>
              </a:solidFill>
              <a:effectLst/>
              <a:latin typeface="Segoe UI" panose="020B0502040204020203" pitchFamily="34" charset="0"/>
            </a:endParaRPr>
          </a:p>
          <a:p>
            <a:pPr algn="ctr" rtl="0" fontAlgn="base"/>
            <a:r>
              <a:rPr lang="en-US" sz="1600" b="0" i="0" u="none" strike="noStrike">
                <a:solidFill>
                  <a:srgbClr val="000000"/>
                </a:solidFill>
                <a:effectLst/>
                <a:latin typeface="Arial" panose="020B0604020202020204" pitchFamily="34" charset="0"/>
              </a:rPr>
              <a:t>National University</a:t>
            </a:r>
            <a:endParaRPr lang="en-US" sz="1600" b="0" i="0">
              <a:solidFill>
                <a:srgbClr val="000000"/>
              </a:solidFill>
              <a:effectLst/>
              <a:latin typeface="Segoe UI" panose="020B0502040204020203" pitchFamily="34" charset="0"/>
            </a:endParaRPr>
          </a:p>
        </p:txBody>
      </p:sp>
      <p:pic>
        <p:nvPicPr>
          <p:cNvPr id="1030" name="Picture 6">
            <a:extLst>
              <a:ext uri="{FF2B5EF4-FFF2-40B4-BE49-F238E27FC236}">
                <a16:creationId xmlns:a16="http://schemas.microsoft.com/office/drawing/2014/main" id="{AFF15227-DCEB-ACE7-6B8C-0CFB6C3A4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550" y="3382668"/>
            <a:ext cx="887412" cy="8919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79BC23E-6135-7031-C667-699686BD8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1" y="3382668"/>
            <a:ext cx="747868" cy="74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5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8AAE-0986-D168-EEE2-F4F7A5C06802}"/>
              </a:ext>
            </a:extLst>
          </p:cNvPr>
          <p:cNvSpPr>
            <a:spLocks noGrp="1"/>
          </p:cNvSpPr>
          <p:nvPr>
            <p:ph type="title"/>
          </p:nvPr>
        </p:nvSpPr>
        <p:spPr>
          <a:xfrm>
            <a:off x="628650" y="974776"/>
            <a:ext cx="7886700" cy="540653"/>
          </a:xfrm>
        </p:spPr>
        <p:txBody>
          <a:bodyPr lIns="91440" tIns="45720" rIns="91440" bIns="45720" anchor="t"/>
          <a:lstStyle/>
          <a:p>
            <a:r>
              <a:rPr lang="en-US" b="1" i="0" u="none" strike="noStrike">
                <a:solidFill>
                  <a:srgbClr val="5735C4"/>
                </a:solidFill>
                <a:effectLst/>
                <a:latin typeface="MrEavesXLModOT"/>
              </a:rPr>
              <a:t>Key </a:t>
            </a:r>
            <a:r>
              <a:rPr lang="en-US" b="1">
                <a:solidFill>
                  <a:srgbClr val="5735C4"/>
                </a:solidFill>
                <a:latin typeface="MrEavesXLModOT"/>
              </a:rPr>
              <a:t>Takeaways</a:t>
            </a:r>
            <a:endParaRPr lang="en-US"/>
          </a:p>
        </p:txBody>
      </p:sp>
      <p:sp>
        <p:nvSpPr>
          <p:cNvPr id="3" name="Content Placeholder 2">
            <a:extLst>
              <a:ext uri="{FF2B5EF4-FFF2-40B4-BE49-F238E27FC236}">
                <a16:creationId xmlns:a16="http://schemas.microsoft.com/office/drawing/2014/main" id="{F53EC992-426A-F732-2026-499207004246}"/>
              </a:ext>
            </a:extLst>
          </p:cNvPr>
          <p:cNvSpPr>
            <a:spLocks noGrp="1"/>
          </p:cNvSpPr>
          <p:nvPr>
            <p:ph sz="quarter" idx="10"/>
          </p:nvPr>
        </p:nvSpPr>
        <p:spPr>
          <a:xfrm>
            <a:off x="628650" y="1524487"/>
            <a:ext cx="7886700" cy="2728426"/>
          </a:xfrm>
        </p:spPr>
        <p:txBody>
          <a:bodyPr/>
          <a:lstStyle/>
          <a:p>
            <a:pPr algn="l" rtl="0" fontAlgn="base">
              <a:lnSpc>
                <a:spcPct val="100000"/>
              </a:lnSpc>
              <a:buFont typeface="Arial" panose="020B0604020202020204" pitchFamily="34" charset="0"/>
              <a:buChar char="•"/>
            </a:pPr>
            <a:r>
              <a:rPr lang="en-US" b="0" i="0" u="none" strike="noStrike">
                <a:solidFill>
                  <a:schemeClr val="tx1"/>
                </a:solidFill>
                <a:effectLst/>
                <a:latin typeface="MrEavesXLModOT"/>
              </a:rPr>
              <a:t>Utilize a positioning statement to increase impact.</a:t>
            </a:r>
            <a:r>
              <a:rPr lang="en-US" b="0" i="0">
                <a:solidFill>
                  <a:schemeClr val="tx1"/>
                </a:solidFill>
                <a:effectLst/>
                <a:latin typeface="MrEavesXLModOT"/>
              </a:rPr>
              <a:t>​</a:t>
            </a:r>
            <a:endParaRPr lang="en-US" b="0" i="0">
              <a:solidFill>
                <a:schemeClr val="tx1"/>
              </a:solidFill>
              <a:effectLst/>
              <a:latin typeface="Arial" panose="020B0604020202020204" pitchFamily="34" charset="0"/>
            </a:endParaRPr>
          </a:p>
          <a:p>
            <a:pPr algn="l" rtl="0" fontAlgn="base">
              <a:lnSpc>
                <a:spcPct val="100000"/>
              </a:lnSpc>
              <a:buFont typeface="Arial" panose="020B0604020202020204" pitchFamily="34" charset="0"/>
              <a:buChar char="•"/>
            </a:pPr>
            <a:r>
              <a:rPr lang="en-US" b="0" i="0" u="none" strike="noStrike">
                <a:solidFill>
                  <a:schemeClr val="tx1"/>
                </a:solidFill>
                <a:effectLst/>
                <a:latin typeface="MrEavesXLModOT"/>
              </a:rPr>
              <a:t>Develop digital strategies that: </a:t>
            </a:r>
          </a:p>
          <a:p>
            <a:pPr lvl="1" fontAlgn="base">
              <a:lnSpc>
                <a:spcPct val="100000"/>
              </a:lnSpc>
            </a:pPr>
            <a:r>
              <a:rPr lang="en-US">
                <a:solidFill>
                  <a:schemeClr val="tx1"/>
                </a:solidFill>
                <a:latin typeface="MrEavesXLModOT"/>
              </a:rPr>
              <a:t>S</a:t>
            </a:r>
            <a:r>
              <a:rPr lang="en-US" b="0" i="0" u="none" strike="noStrike">
                <a:solidFill>
                  <a:schemeClr val="tx1"/>
                </a:solidFill>
                <a:effectLst/>
                <a:latin typeface="MrEavesXLModOT"/>
              </a:rPr>
              <a:t>upport your annual goals, events, capital campaigns</a:t>
            </a:r>
            <a:endParaRPr lang="en-US">
              <a:solidFill>
                <a:schemeClr val="tx1"/>
              </a:solidFill>
              <a:latin typeface="MrEavesXLModOT"/>
            </a:endParaRPr>
          </a:p>
          <a:p>
            <a:pPr lvl="1" fontAlgn="base">
              <a:lnSpc>
                <a:spcPct val="100000"/>
              </a:lnSpc>
            </a:pPr>
            <a:r>
              <a:rPr lang="en-US" b="0" i="0" u="none" strike="noStrike">
                <a:solidFill>
                  <a:schemeClr val="tx1"/>
                </a:solidFill>
                <a:effectLst/>
                <a:latin typeface="MrEavesXLModOT"/>
              </a:rPr>
              <a:t>Foster deep donor loyalty to your organization</a:t>
            </a:r>
            <a:endParaRPr lang="en-US" b="0" i="0">
              <a:solidFill>
                <a:schemeClr val="tx1"/>
              </a:solidFill>
              <a:effectLst/>
              <a:latin typeface="Arial" panose="020B0604020202020204" pitchFamily="34" charset="0"/>
            </a:endParaRPr>
          </a:p>
          <a:p>
            <a:pPr algn="l" rtl="0" fontAlgn="base">
              <a:lnSpc>
                <a:spcPct val="100000"/>
              </a:lnSpc>
              <a:buFont typeface="Arial" panose="020B0604020202020204" pitchFamily="34" charset="0"/>
              <a:buChar char="•"/>
            </a:pPr>
            <a:r>
              <a:rPr lang="en-US" b="0" i="0" u="none" strike="noStrike">
                <a:solidFill>
                  <a:schemeClr val="tx1"/>
                </a:solidFill>
                <a:effectLst/>
                <a:latin typeface="MrEavesXLModOT"/>
              </a:rPr>
              <a:t>Utilize technology to serve your organization through periods of growth and change and raise funds through strategic e-communications.</a:t>
            </a:r>
            <a:endParaRPr lang="en-US" b="0" i="0">
              <a:solidFill>
                <a:schemeClr val="tx1"/>
              </a:solidFill>
              <a:effectLst/>
              <a:latin typeface="Arial" panose="020B0604020202020204" pitchFamily="34" charset="0"/>
            </a:endParaRPr>
          </a:p>
          <a:p>
            <a:pPr marL="0" indent="0">
              <a:lnSpc>
                <a:spcPct val="100000"/>
              </a:lnSpc>
              <a:buNone/>
            </a:pPr>
            <a:endParaRPr lang="en-US"/>
          </a:p>
        </p:txBody>
      </p:sp>
    </p:spTree>
    <p:extLst>
      <p:ext uri="{BB962C8B-B14F-4D97-AF65-F5344CB8AC3E}">
        <p14:creationId xmlns:p14="http://schemas.microsoft.com/office/powerpoint/2010/main" val="66719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9A99-B5AA-70EE-FD11-15F7A7BBD9B1}"/>
              </a:ext>
            </a:extLst>
          </p:cNvPr>
          <p:cNvSpPr>
            <a:spLocks noGrp="1"/>
          </p:cNvSpPr>
          <p:nvPr>
            <p:ph type="title"/>
          </p:nvPr>
        </p:nvSpPr>
        <p:spPr>
          <a:xfrm>
            <a:off x="628650" y="932173"/>
            <a:ext cx="7886700" cy="540653"/>
          </a:xfrm>
        </p:spPr>
        <p:txBody>
          <a:bodyPr/>
          <a:lstStyle/>
          <a:p>
            <a:r>
              <a:rPr lang="en-US" b="1" i="0" u="none" strike="noStrike">
                <a:solidFill>
                  <a:srgbClr val="5735C4"/>
                </a:solidFill>
                <a:effectLst/>
                <a:latin typeface="MrEavesXLModOT"/>
              </a:rPr>
              <a:t>Pillars of Success</a:t>
            </a:r>
            <a:endParaRPr lang="en-US"/>
          </a:p>
        </p:txBody>
      </p:sp>
      <p:graphicFrame>
        <p:nvGraphicFramePr>
          <p:cNvPr id="4" name="Content Placeholder 3">
            <a:extLst>
              <a:ext uri="{FF2B5EF4-FFF2-40B4-BE49-F238E27FC236}">
                <a16:creationId xmlns:a16="http://schemas.microsoft.com/office/drawing/2014/main" id="{A0B8F7D1-B293-4C05-F1A1-D19557EDBA15}"/>
              </a:ext>
            </a:extLst>
          </p:cNvPr>
          <p:cNvGraphicFramePr>
            <a:graphicFrameLocks noGrp="1"/>
          </p:cNvGraphicFramePr>
          <p:nvPr>
            <p:ph sz="quarter" idx="10"/>
            <p:extLst>
              <p:ext uri="{D42A27DB-BD31-4B8C-83A1-F6EECF244321}">
                <p14:modId xmlns:p14="http://schemas.microsoft.com/office/powerpoint/2010/main" val="2054881218"/>
              </p:ext>
            </p:extLst>
          </p:nvPr>
        </p:nvGraphicFramePr>
        <p:xfrm>
          <a:off x="137787" y="1202500"/>
          <a:ext cx="8868426" cy="259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4">
            <a:extLst>
              <a:ext uri="{FF2B5EF4-FFF2-40B4-BE49-F238E27FC236}">
                <a16:creationId xmlns:a16="http://schemas.microsoft.com/office/drawing/2014/main" id="{543CACB2-DF5D-5A08-431E-4F98CAFE1322}"/>
              </a:ext>
            </a:extLst>
          </p:cNvPr>
          <p:cNvSpPr>
            <a:spLocks noChangeAspect="1" noChangeArrowheads="1"/>
          </p:cNvSpPr>
          <p:nvPr/>
        </p:nvSpPr>
        <p:spPr bwMode="auto">
          <a:xfrm>
            <a:off x="4572000" y="217091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Graphic 6" descr="Greek Pillar outline">
            <a:extLst>
              <a:ext uri="{FF2B5EF4-FFF2-40B4-BE49-F238E27FC236}">
                <a16:creationId xmlns:a16="http://schemas.microsoft.com/office/drawing/2014/main" id="{E194B47A-68D9-0F03-8FD0-4E3F19235E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8915" y="2745807"/>
            <a:ext cx="914400" cy="914400"/>
          </a:xfrm>
          <a:prstGeom prst="rect">
            <a:avLst/>
          </a:prstGeom>
        </p:spPr>
      </p:pic>
      <p:pic>
        <p:nvPicPr>
          <p:cNvPr id="8" name="Graphic 7" descr="Greek Pillar outline">
            <a:extLst>
              <a:ext uri="{FF2B5EF4-FFF2-40B4-BE49-F238E27FC236}">
                <a16:creationId xmlns:a16="http://schemas.microsoft.com/office/drawing/2014/main" id="{1CDF6F0F-90B4-A577-59E7-1AD3CF2D5B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36116" y="2746409"/>
            <a:ext cx="914400" cy="914400"/>
          </a:xfrm>
          <a:prstGeom prst="rect">
            <a:avLst/>
          </a:prstGeom>
        </p:spPr>
      </p:pic>
      <p:pic>
        <p:nvPicPr>
          <p:cNvPr id="9" name="Graphic 8" descr="Greek Pillar outline">
            <a:extLst>
              <a:ext uri="{FF2B5EF4-FFF2-40B4-BE49-F238E27FC236}">
                <a16:creationId xmlns:a16="http://schemas.microsoft.com/office/drawing/2014/main" id="{A23A63F8-CB09-2ADB-7C85-56EAE7E3C8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88286" y="2747011"/>
            <a:ext cx="914400" cy="914400"/>
          </a:xfrm>
          <a:prstGeom prst="rect">
            <a:avLst/>
          </a:prstGeom>
        </p:spPr>
      </p:pic>
      <p:pic>
        <p:nvPicPr>
          <p:cNvPr id="10" name="Graphic 9" descr="Greek Pillar outline">
            <a:extLst>
              <a:ext uri="{FF2B5EF4-FFF2-40B4-BE49-F238E27FC236}">
                <a16:creationId xmlns:a16="http://schemas.microsoft.com/office/drawing/2014/main" id="{703DA247-2D02-0419-11AE-7F19A69998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0456" y="2747614"/>
            <a:ext cx="914400" cy="914400"/>
          </a:xfrm>
          <a:prstGeom prst="rect">
            <a:avLst/>
          </a:prstGeom>
        </p:spPr>
      </p:pic>
      <p:pic>
        <p:nvPicPr>
          <p:cNvPr id="11" name="Graphic 10" descr="Greek Pillar outline">
            <a:extLst>
              <a:ext uri="{FF2B5EF4-FFF2-40B4-BE49-F238E27FC236}">
                <a16:creationId xmlns:a16="http://schemas.microsoft.com/office/drawing/2014/main" id="{4D986DCE-8064-F7AB-2B8E-D55747370B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92626" y="2744603"/>
            <a:ext cx="914400" cy="914400"/>
          </a:xfrm>
          <a:prstGeom prst="rect">
            <a:avLst/>
          </a:prstGeom>
        </p:spPr>
      </p:pic>
      <p:pic>
        <p:nvPicPr>
          <p:cNvPr id="12" name="Graphic 11" descr="Greek Pillar outline">
            <a:extLst>
              <a:ext uri="{FF2B5EF4-FFF2-40B4-BE49-F238E27FC236}">
                <a16:creationId xmlns:a16="http://schemas.microsoft.com/office/drawing/2014/main" id="{5FFFE696-5B9F-F8CD-C52F-B053AA871E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50685" y="2745205"/>
            <a:ext cx="914400" cy="914400"/>
          </a:xfrm>
          <a:prstGeom prst="rect">
            <a:avLst/>
          </a:prstGeom>
        </p:spPr>
      </p:pic>
    </p:spTree>
    <p:extLst>
      <p:ext uri="{BB962C8B-B14F-4D97-AF65-F5344CB8AC3E}">
        <p14:creationId xmlns:p14="http://schemas.microsoft.com/office/powerpoint/2010/main" val="326170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3255-6EA8-CE35-0472-E405291FFBE4}"/>
              </a:ext>
            </a:extLst>
          </p:cNvPr>
          <p:cNvSpPr>
            <a:spLocks noGrp="1"/>
          </p:cNvSpPr>
          <p:nvPr>
            <p:ph type="title"/>
          </p:nvPr>
        </p:nvSpPr>
        <p:spPr>
          <a:xfrm>
            <a:off x="628649" y="1080654"/>
            <a:ext cx="8419317" cy="540653"/>
          </a:xfrm>
        </p:spPr>
        <p:txBody>
          <a:bodyPr/>
          <a:lstStyle/>
          <a:p>
            <a:r>
              <a:rPr lang="en-US" sz="3600" b="1" i="0">
                <a:solidFill>
                  <a:srgbClr val="5735C4"/>
                </a:solidFill>
                <a:effectLst/>
                <a:latin typeface="MrEavesXLModOT"/>
              </a:rPr>
              <a:t>Knowledge:  </a:t>
            </a:r>
            <a:r>
              <a:rPr lang="en-US" sz="3600" b="1" i="1" u="none" strike="noStrike">
                <a:solidFill>
                  <a:srgbClr val="5735C4"/>
                </a:solidFill>
                <a:effectLst/>
                <a:latin typeface="MrEavesXLModOT"/>
              </a:rPr>
              <a:t>Learning what matters most</a:t>
            </a:r>
            <a:endParaRPr lang="en-US" sz="3600"/>
          </a:p>
        </p:txBody>
      </p:sp>
      <p:sp>
        <p:nvSpPr>
          <p:cNvPr id="3" name="Content Placeholder 2">
            <a:extLst>
              <a:ext uri="{FF2B5EF4-FFF2-40B4-BE49-F238E27FC236}">
                <a16:creationId xmlns:a16="http://schemas.microsoft.com/office/drawing/2014/main" id="{BA5925D7-F934-38D5-7F6F-65412092A171}"/>
              </a:ext>
            </a:extLst>
          </p:cNvPr>
          <p:cNvSpPr>
            <a:spLocks noGrp="1"/>
          </p:cNvSpPr>
          <p:nvPr>
            <p:ph sz="quarter" idx="10"/>
          </p:nvPr>
        </p:nvSpPr>
        <p:spPr>
          <a:xfrm>
            <a:off x="628651" y="2105264"/>
            <a:ext cx="1964238" cy="1395762"/>
          </a:xfrm>
        </p:spPr>
        <p:txBody>
          <a:bodyPr/>
          <a:lstStyle/>
          <a:p>
            <a:pPr marL="0" indent="0" algn="l" rtl="0" fontAlgn="base">
              <a:lnSpc>
                <a:spcPct val="100000"/>
              </a:lnSpc>
              <a:spcBef>
                <a:spcPts val="0"/>
              </a:spcBef>
              <a:buNone/>
            </a:pPr>
            <a:r>
              <a:rPr lang="en-US" sz="2400" b="1" i="0" u="none" strike="noStrike">
                <a:solidFill>
                  <a:schemeClr val="tx1"/>
                </a:solidFill>
                <a:effectLst/>
                <a:latin typeface="MrEavesXLModOT"/>
              </a:rPr>
              <a:t>Mission</a:t>
            </a:r>
            <a:r>
              <a:rPr lang="en-US" sz="2400" b="0" i="0">
                <a:solidFill>
                  <a:schemeClr val="tx1"/>
                </a:solidFill>
                <a:effectLst/>
                <a:latin typeface="MrEavesXLModOT"/>
              </a:rPr>
              <a:t>​</a:t>
            </a:r>
          </a:p>
          <a:p>
            <a:pPr marL="0" indent="0" algn="l" rtl="0" fontAlgn="base">
              <a:lnSpc>
                <a:spcPct val="100000"/>
              </a:lnSpc>
              <a:spcBef>
                <a:spcPts val="0"/>
              </a:spcBef>
              <a:buNone/>
            </a:pPr>
            <a:endParaRPr lang="en-US" sz="2400" b="0" i="0">
              <a:solidFill>
                <a:schemeClr val="tx1"/>
              </a:solidFill>
              <a:effectLst/>
              <a:latin typeface="Arial" panose="020B0604020202020204" pitchFamily="34" charset="0"/>
            </a:endParaRPr>
          </a:p>
          <a:p>
            <a:pPr marL="0" indent="0" algn="l" rtl="0" fontAlgn="base">
              <a:lnSpc>
                <a:spcPct val="100000"/>
              </a:lnSpc>
              <a:spcBef>
                <a:spcPts val="0"/>
              </a:spcBef>
              <a:buNone/>
            </a:pPr>
            <a:endParaRPr lang="en-US" sz="2400" b="1" i="0" u="none" strike="noStrike">
              <a:solidFill>
                <a:schemeClr val="tx1"/>
              </a:solidFill>
              <a:effectLst/>
              <a:latin typeface="MrEavesXLModOT"/>
            </a:endParaRPr>
          </a:p>
          <a:p>
            <a:pPr marL="0" indent="0" algn="l" rtl="0" fontAlgn="base">
              <a:lnSpc>
                <a:spcPct val="100000"/>
              </a:lnSpc>
              <a:spcBef>
                <a:spcPts val="0"/>
              </a:spcBef>
              <a:buNone/>
            </a:pPr>
            <a:r>
              <a:rPr lang="en-US" sz="2400" b="1" i="0" u="none" strike="noStrike">
                <a:solidFill>
                  <a:schemeClr val="tx1"/>
                </a:solidFill>
                <a:effectLst/>
                <a:latin typeface="MrEavesXLModOT"/>
              </a:rPr>
              <a:t>Future Focus</a:t>
            </a:r>
            <a:r>
              <a:rPr lang="en-US" sz="2400" b="0" i="0">
                <a:solidFill>
                  <a:schemeClr val="tx1"/>
                </a:solidFill>
                <a:effectLst/>
                <a:latin typeface="MrEavesXLModOT"/>
              </a:rPr>
              <a:t>​</a:t>
            </a:r>
            <a:endParaRPr lang="en-US" sz="2400" b="0" i="0">
              <a:solidFill>
                <a:schemeClr val="tx1"/>
              </a:solidFill>
              <a:effectLst/>
              <a:latin typeface="Arial" panose="020B0604020202020204" pitchFamily="34" charset="0"/>
            </a:endParaRPr>
          </a:p>
        </p:txBody>
      </p:sp>
      <p:sp>
        <p:nvSpPr>
          <p:cNvPr id="4" name="Content Placeholder 2">
            <a:extLst>
              <a:ext uri="{FF2B5EF4-FFF2-40B4-BE49-F238E27FC236}">
                <a16:creationId xmlns:a16="http://schemas.microsoft.com/office/drawing/2014/main" id="{28A11DB6-32F6-EDA5-4010-F4B4B90C6E4E}"/>
              </a:ext>
            </a:extLst>
          </p:cNvPr>
          <p:cNvSpPr txBox="1">
            <a:spLocks/>
          </p:cNvSpPr>
          <p:nvPr/>
        </p:nvSpPr>
        <p:spPr>
          <a:xfrm>
            <a:off x="3384245" y="2105264"/>
            <a:ext cx="2375509" cy="139576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2">
                    <a:lumMod val="25000"/>
                  </a:schemeClr>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2">
                    <a:lumMod val="25000"/>
                  </a:schemeClr>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2">
                    <a:lumMod val="25000"/>
                  </a:schemeClr>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2">
                    <a:lumMod val="25000"/>
                  </a:schemeClr>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2">
                    <a:lumMod val="25000"/>
                  </a:schemeClr>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lnSpc>
                <a:spcPct val="100000"/>
              </a:lnSpc>
              <a:spcBef>
                <a:spcPts val="0"/>
              </a:spcBef>
              <a:buNone/>
            </a:pPr>
            <a:r>
              <a:rPr lang="en-US" sz="2400" b="1">
                <a:solidFill>
                  <a:schemeClr val="tx1"/>
                </a:solidFill>
                <a:latin typeface="MrEavesXLModOT"/>
              </a:rPr>
              <a:t>Funding​</a:t>
            </a:r>
          </a:p>
          <a:p>
            <a:pPr marL="0" indent="0" fontAlgn="base">
              <a:lnSpc>
                <a:spcPct val="100000"/>
              </a:lnSpc>
              <a:spcBef>
                <a:spcPts val="0"/>
              </a:spcBef>
              <a:buNone/>
            </a:pPr>
            <a:endParaRPr lang="en-US" sz="2400" b="1">
              <a:solidFill>
                <a:schemeClr val="tx1"/>
              </a:solidFill>
              <a:latin typeface="MrEavesXLModOT"/>
            </a:endParaRPr>
          </a:p>
          <a:p>
            <a:pPr marL="0" indent="0" fontAlgn="base">
              <a:lnSpc>
                <a:spcPct val="100000"/>
              </a:lnSpc>
              <a:spcBef>
                <a:spcPts val="0"/>
              </a:spcBef>
              <a:buNone/>
            </a:pPr>
            <a:endParaRPr lang="en-US" sz="2400" b="1">
              <a:solidFill>
                <a:schemeClr val="tx1"/>
              </a:solidFill>
              <a:latin typeface="MrEavesXLModOT"/>
            </a:endParaRPr>
          </a:p>
          <a:p>
            <a:pPr marL="0" indent="0" fontAlgn="base">
              <a:lnSpc>
                <a:spcPct val="100000"/>
              </a:lnSpc>
              <a:spcBef>
                <a:spcPts val="0"/>
              </a:spcBef>
              <a:buNone/>
            </a:pPr>
            <a:r>
              <a:rPr lang="en-US" sz="2400" b="1">
                <a:solidFill>
                  <a:schemeClr val="tx1"/>
                </a:solidFill>
                <a:latin typeface="MrEavesXLModOT"/>
              </a:rPr>
              <a:t>Engagement ​</a:t>
            </a:r>
          </a:p>
        </p:txBody>
      </p:sp>
      <p:sp>
        <p:nvSpPr>
          <p:cNvPr id="5" name="Content Placeholder 2">
            <a:extLst>
              <a:ext uri="{FF2B5EF4-FFF2-40B4-BE49-F238E27FC236}">
                <a16:creationId xmlns:a16="http://schemas.microsoft.com/office/drawing/2014/main" id="{6BBCCDAD-EE05-215F-6C16-C7996168EDB8}"/>
              </a:ext>
            </a:extLst>
          </p:cNvPr>
          <p:cNvSpPr txBox="1">
            <a:spLocks/>
          </p:cNvSpPr>
          <p:nvPr/>
        </p:nvSpPr>
        <p:spPr>
          <a:xfrm>
            <a:off x="5987702" y="2105264"/>
            <a:ext cx="3060265" cy="139576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2">
                    <a:lumMod val="25000"/>
                  </a:schemeClr>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2">
                    <a:lumMod val="25000"/>
                  </a:schemeClr>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2">
                    <a:lumMod val="25000"/>
                  </a:schemeClr>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2">
                    <a:lumMod val="25000"/>
                  </a:schemeClr>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2">
                    <a:lumMod val="25000"/>
                  </a:schemeClr>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lnSpc>
                <a:spcPct val="100000"/>
              </a:lnSpc>
              <a:spcBef>
                <a:spcPts val="0"/>
              </a:spcBef>
              <a:buNone/>
            </a:pPr>
            <a:r>
              <a:rPr lang="en-US" sz="2400" b="1">
                <a:solidFill>
                  <a:schemeClr val="tx1"/>
                </a:solidFill>
                <a:latin typeface="MrEavesXLModOT"/>
              </a:rPr>
              <a:t>Competitive Advantage​</a:t>
            </a:r>
          </a:p>
          <a:p>
            <a:pPr marL="0" indent="0" fontAlgn="base">
              <a:lnSpc>
                <a:spcPct val="100000"/>
              </a:lnSpc>
              <a:spcBef>
                <a:spcPts val="0"/>
              </a:spcBef>
              <a:buNone/>
            </a:pPr>
            <a:endParaRPr lang="en-US" sz="2400" b="1">
              <a:solidFill>
                <a:schemeClr val="tx1"/>
              </a:solidFill>
              <a:latin typeface="MrEavesXLModOT"/>
            </a:endParaRPr>
          </a:p>
          <a:p>
            <a:pPr marL="0" indent="0" fontAlgn="base">
              <a:lnSpc>
                <a:spcPct val="100000"/>
              </a:lnSpc>
              <a:spcBef>
                <a:spcPts val="0"/>
              </a:spcBef>
              <a:buNone/>
            </a:pPr>
            <a:r>
              <a:rPr lang="en-US" sz="2400" b="1">
                <a:solidFill>
                  <a:schemeClr val="tx1"/>
                </a:solidFill>
                <a:latin typeface="MrEavesXLModOT"/>
              </a:rPr>
              <a:t>Ways to Connect</a:t>
            </a:r>
          </a:p>
          <a:p>
            <a:pPr marL="0" indent="0">
              <a:buNone/>
            </a:pPr>
            <a:endParaRPr lang="en-US" sz="2400">
              <a:solidFill>
                <a:schemeClr val="tx1"/>
              </a:solidFill>
            </a:endParaRPr>
          </a:p>
        </p:txBody>
      </p:sp>
    </p:spTree>
    <p:extLst>
      <p:ext uri="{BB962C8B-B14F-4D97-AF65-F5344CB8AC3E}">
        <p14:creationId xmlns:p14="http://schemas.microsoft.com/office/powerpoint/2010/main" val="81678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4EABF-EE19-5125-9A9E-2E3A951183C9}"/>
              </a:ext>
            </a:extLst>
          </p:cNvPr>
          <p:cNvSpPr>
            <a:spLocks noGrp="1"/>
          </p:cNvSpPr>
          <p:nvPr>
            <p:ph sz="quarter" idx="10"/>
          </p:nvPr>
        </p:nvSpPr>
        <p:spPr/>
        <p:txBody>
          <a:bodyPr lIns="91440" tIns="45720" rIns="91440" bIns="45720" anchor="t"/>
          <a:lstStyle/>
          <a:p>
            <a:pPr marL="0" indent="0" algn="ctr">
              <a:buNone/>
            </a:pPr>
            <a:r>
              <a:rPr lang="en-US" sz="3600" b="1" i="0" u="none" strike="noStrike">
                <a:solidFill>
                  <a:srgbClr val="5735C4"/>
                </a:solidFill>
                <a:effectLst/>
                <a:latin typeface="MrEavesXLModOT"/>
              </a:rPr>
              <a:t>“It’s not that we </a:t>
            </a:r>
            <a:r>
              <a:rPr lang="en-US" sz="3600" b="1" i="0" u="none" strike="noStrike">
                <a:solidFill>
                  <a:srgbClr val="F4A261"/>
                </a:solidFill>
                <a:effectLst/>
                <a:latin typeface="MrEavesXLModOT"/>
              </a:rPr>
              <a:t>use</a:t>
            </a:r>
            <a:r>
              <a:rPr lang="en-US" sz="3600" b="1" i="0" u="none" strike="noStrike">
                <a:solidFill>
                  <a:srgbClr val="5735C4"/>
                </a:solidFill>
                <a:effectLst/>
                <a:latin typeface="MrEavesXLModOT"/>
              </a:rPr>
              <a:t> technology; we </a:t>
            </a:r>
            <a:r>
              <a:rPr lang="en-US" sz="3600" b="1" i="1" u="none" strike="noStrike">
                <a:solidFill>
                  <a:srgbClr val="F4A261"/>
                </a:solidFill>
                <a:effectLst/>
                <a:latin typeface="MrEavesXLModOT"/>
              </a:rPr>
              <a:t>live</a:t>
            </a:r>
            <a:r>
              <a:rPr lang="en-US" sz="3600" b="1" i="0" u="none" strike="noStrike">
                <a:solidFill>
                  <a:srgbClr val="F4A261"/>
                </a:solidFill>
                <a:effectLst/>
                <a:latin typeface="MrEavesXLModOT"/>
              </a:rPr>
              <a:t> </a:t>
            </a:r>
            <a:r>
              <a:rPr lang="en-US" sz="3600" b="1" i="0" u="none" strike="noStrike">
                <a:solidFill>
                  <a:srgbClr val="5735C4"/>
                </a:solidFill>
                <a:effectLst/>
                <a:latin typeface="MrEavesXLModOT"/>
              </a:rPr>
              <a:t>technology”</a:t>
            </a:r>
          </a:p>
          <a:p>
            <a:pPr marL="0" indent="0" algn="ctr">
              <a:buNone/>
            </a:pPr>
            <a:r>
              <a:rPr lang="en-US" sz="2800" b="1">
                <a:solidFill>
                  <a:srgbClr val="5735C4"/>
                </a:solidFill>
                <a:latin typeface="MrEavesXLModOT"/>
              </a:rPr>
              <a:t>-Godfrey Reggio</a:t>
            </a:r>
            <a:endParaRPr lang="en-US" sz="3600" b="1">
              <a:solidFill>
                <a:srgbClr val="5735C4"/>
              </a:solidFill>
              <a:latin typeface="MrEavesXLModOT"/>
            </a:endParaRPr>
          </a:p>
        </p:txBody>
      </p:sp>
    </p:spTree>
    <p:extLst>
      <p:ext uri="{BB962C8B-B14F-4D97-AF65-F5344CB8AC3E}">
        <p14:creationId xmlns:p14="http://schemas.microsoft.com/office/powerpoint/2010/main" val="266588205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D65A-FBE4-E9A7-0139-E3A5F83EF1DB}"/>
              </a:ext>
            </a:extLst>
          </p:cNvPr>
          <p:cNvSpPr>
            <a:spLocks noGrp="1"/>
          </p:cNvSpPr>
          <p:nvPr>
            <p:ph type="title"/>
          </p:nvPr>
        </p:nvSpPr>
        <p:spPr/>
        <p:txBody>
          <a:bodyPr/>
          <a:lstStyle/>
          <a:p>
            <a:r>
              <a:rPr lang="en-US" b="1" i="0" u="none" strike="noStrike">
                <a:solidFill>
                  <a:srgbClr val="5735C4"/>
                </a:solidFill>
                <a:effectLst/>
                <a:latin typeface="MrEavesXLModOT"/>
              </a:rPr>
              <a:t>Online Fundraising</a:t>
            </a:r>
            <a:r>
              <a:rPr lang="en-US" b="0" i="0">
                <a:solidFill>
                  <a:srgbClr val="000000"/>
                </a:solidFill>
                <a:effectLst/>
                <a:latin typeface="MrEavesXLModOT"/>
              </a:rPr>
              <a:t>​ </a:t>
            </a:r>
            <a:r>
              <a:rPr lang="en-US" b="1" i="0" u="none" strike="noStrike">
                <a:solidFill>
                  <a:srgbClr val="5735C4"/>
                </a:solidFill>
                <a:effectLst/>
                <a:latin typeface="MrEavesXLModOT"/>
              </a:rPr>
              <a:t>Methods</a:t>
            </a:r>
            <a:endParaRPr lang="en-US"/>
          </a:p>
        </p:txBody>
      </p:sp>
      <p:graphicFrame>
        <p:nvGraphicFramePr>
          <p:cNvPr id="7" name="Content Placeholder 6">
            <a:extLst>
              <a:ext uri="{FF2B5EF4-FFF2-40B4-BE49-F238E27FC236}">
                <a16:creationId xmlns:a16="http://schemas.microsoft.com/office/drawing/2014/main" id="{41972F51-58F7-A430-7C2B-6E1F2902E916}"/>
              </a:ext>
            </a:extLst>
          </p:cNvPr>
          <p:cNvGraphicFramePr>
            <a:graphicFrameLocks noGrp="1"/>
          </p:cNvGraphicFramePr>
          <p:nvPr>
            <p:ph sz="quarter" idx="10"/>
            <p:extLst>
              <p:ext uri="{D42A27DB-BD31-4B8C-83A1-F6EECF244321}">
                <p14:modId xmlns:p14="http://schemas.microsoft.com/office/powerpoint/2010/main" val="2925258963"/>
              </p:ext>
            </p:extLst>
          </p:nvPr>
        </p:nvGraphicFramePr>
        <p:xfrm>
          <a:off x="4030132" y="1711855"/>
          <a:ext cx="3757083" cy="247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Woman looking at cellphone">
            <a:extLst>
              <a:ext uri="{FF2B5EF4-FFF2-40B4-BE49-F238E27FC236}">
                <a16:creationId xmlns:a16="http://schemas.microsoft.com/office/drawing/2014/main" id="{400A37BF-B30D-98D3-64F7-670838E62057}"/>
              </a:ext>
            </a:extLst>
          </p:cNvPr>
          <p:cNvPicPr>
            <a:picLocks noChangeAspect="1"/>
          </p:cNvPicPr>
          <p:nvPr/>
        </p:nvPicPr>
        <p:blipFill>
          <a:blip r:embed="rId8"/>
          <a:stretch>
            <a:fillRect/>
          </a:stretch>
        </p:blipFill>
        <p:spPr>
          <a:xfrm>
            <a:off x="811331" y="2073059"/>
            <a:ext cx="2888019" cy="1926850"/>
          </a:xfrm>
          <a:prstGeom prst="rect">
            <a:avLst/>
          </a:prstGeom>
        </p:spPr>
      </p:pic>
    </p:spTree>
    <p:extLst>
      <p:ext uri="{BB962C8B-B14F-4D97-AF65-F5344CB8AC3E}">
        <p14:creationId xmlns:p14="http://schemas.microsoft.com/office/powerpoint/2010/main" val="1397016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12ED44A74B464CA429FC046642A00F" ma:contentTypeVersion="4" ma:contentTypeDescription="Create a new document." ma:contentTypeScope="" ma:versionID="262dcbce07d04b1c1b9e6284b558a2dd">
  <xsd:schema xmlns:xsd="http://www.w3.org/2001/XMLSchema" xmlns:xs="http://www.w3.org/2001/XMLSchema" xmlns:p="http://schemas.microsoft.com/office/2006/metadata/properties" xmlns:ns2="ba908cfe-cfc4-437a-9a82-de7acfbd6fd4" xmlns:ns3="8ae15bd9-4b04-43a5-bc21-44510ac23695" targetNamespace="http://schemas.microsoft.com/office/2006/metadata/properties" ma:root="true" ma:fieldsID="2332294948d25741c98a78703ae3e435" ns2:_="" ns3:_="">
    <xsd:import namespace="ba908cfe-cfc4-437a-9a82-de7acfbd6fd4"/>
    <xsd:import namespace="8ae15bd9-4b04-43a5-bc21-44510ac236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08cfe-cfc4-437a-9a82-de7acfbd6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e15bd9-4b04-43a5-bc21-44510ac236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ae15bd9-4b04-43a5-bc21-44510ac23695">
      <UserInfo>
        <DisplayName>Pearl Hoeglund</DisplayName>
        <AccountId>6</AccountId>
        <AccountType/>
      </UserInfo>
      <UserInfo>
        <DisplayName>Faith Martin</DisplayName>
        <AccountId>145</AccountId>
        <AccountType/>
      </UserInfo>
      <UserInfo>
        <DisplayName>Jack Alotto</DisplayName>
        <AccountId>17</AccountId>
        <AccountType/>
      </UserInfo>
    </SharedWithUsers>
  </documentManagement>
</p:properties>
</file>

<file path=customXml/itemProps1.xml><?xml version="1.0" encoding="utf-8"?>
<ds:datastoreItem xmlns:ds="http://schemas.openxmlformats.org/officeDocument/2006/customXml" ds:itemID="{008B03FF-6604-47A8-A8A4-2E57D7054506}">
  <ds:schemaRefs>
    <ds:schemaRef ds:uri="8ae15bd9-4b04-43a5-bc21-44510ac23695"/>
    <ds:schemaRef ds:uri="ba908cfe-cfc4-437a-9a82-de7acfbd6f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48E8CC-142E-49B3-8499-B8299B7F24C8}">
  <ds:schemaRefs>
    <ds:schemaRef ds:uri="http://schemas.microsoft.com/sharepoint/v3/contenttype/forms"/>
  </ds:schemaRefs>
</ds:datastoreItem>
</file>

<file path=customXml/itemProps3.xml><?xml version="1.0" encoding="utf-8"?>
<ds:datastoreItem xmlns:ds="http://schemas.openxmlformats.org/officeDocument/2006/customXml" ds:itemID="{4F118D6E-8F63-410F-8F48-35EA8A3DA50D}">
  <ds:schemaRefs>
    <ds:schemaRef ds:uri="8ae15bd9-4b04-43a5-bc21-44510ac23695"/>
    <ds:schemaRef ds:uri="ba908cfe-cfc4-437a-9a82-de7acfbd6f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AFPICON2023-Template-Jan2023</Template>
  <Application>Microsoft Office PowerPoint</Application>
  <PresentationFormat>On-screen Show (16:9)</PresentationFormat>
  <Slides>25</Slides>
  <Notes>18</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Custom Design</vt:lpstr>
      <vt:lpstr>DIGITAL FUNDRAISING</vt:lpstr>
      <vt:lpstr>PowerPoint Presentation</vt:lpstr>
      <vt:lpstr>Positioning Statement</vt:lpstr>
      <vt:lpstr>PRESENTERS</vt:lpstr>
      <vt:lpstr>Key Takeaways</vt:lpstr>
      <vt:lpstr>Pillars of Success</vt:lpstr>
      <vt:lpstr>Knowledge:  Learning what matters most</vt:lpstr>
      <vt:lpstr>PowerPoint Presentation</vt:lpstr>
      <vt:lpstr>Online Fundraising​ Methods</vt:lpstr>
      <vt:lpstr>Keys to a Successful Campaign</vt:lpstr>
      <vt:lpstr>Three Phases of a Campaign​</vt:lpstr>
      <vt:lpstr>Applying SWOT : Planning Execution, Follow-Up​</vt:lpstr>
      <vt:lpstr>  </vt:lpstr>
      <vt:lpstr>Goal Setting</vt:lpstr>
      <vt:lpstr>What to Consider</vt:lpstr>
      <vt:lpstr>The Art of Storytelling </vt:lpstr>
      <vt:lpstr>Effective Presentation Tools</vt:lpstr>
      <vt:lpstr>Incorporating Major Donors</vt:lpstr>
      <vt:lpstr>Annual Giving Donors</vt:lpstr>
      <vt:lpstr>Applying Rule of Thirds Gift Table </vt:lpstr>
      <vt:lpstr>Follow-up: Campaign Stewardship</vt:lpstr>
      <vt:lpstr>SUMMARY</vt:lpstr>
      <vt:lpstr> Questions?  </vt:lpstr>
      <vt:lpstr>PRESENTERS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LaShonda Williams</dc:creator>
  <cp:revision>5</cp:revision>
  <dcterms:created xsi:type="dcterms:W3CDTF">2023-03-09T12:26:59Z</dcterms:created>
  <dcterms:modified xsi:type="dcterms:W3CDTF">2023-03-18T00:30:03Z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0x010100E312ED44A74B464CA429FC046642A00F</vt:lpwstr>
  </property>
</Properties>
</file>